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6" r:id="rId1"/>
  </p:sldMasterIdLst>
  <p:notesMasterIdLst>
    <p:notesMasterId r:id="rId6"/>
  </p:notesMasterIdLst>
  <p:handoutMasterIdLst>
    <p:handoutMasterId r:id="rId7"/>
  </p:handoutMasterIdLst>
  <p:sldIdLst>
    <p:sldId id="703" r:id="rId2"/>
    <p:sldId id="720" r:id="rId3"/>
    <p:sldId id="722" r:id="rId4"/>
    <p:sldId id="725" r:id="rId5"/>
  </p:sldIdLst>
  <p:sldSz cx="10693400" cy="7561263"/>
  <p:notesSz cx="6808788" cy="99409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96117" indent="-3803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93962" indent="-79517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491807" indent="-119276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989652" indent="-160763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489225" algn="l" defTabSz="99569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987070" algn="l" defTabSz="99569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484916" algn="l" defTabSz="99569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982761" algn="l" defTabSz="99569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2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A25B"/>
    <a:srgbClr val="F57913"/>
    <a:srgbClr val="003264"/>
    <a:srgbClr val="00396A"/>
    <a:srgbClr val="195FAB"/>
    <a:srgbClr val="1561BD"/>
    <a:srgbClr val="345598"/>
    <a:srgbClr val="042F64"/>
    <a:srgbClr val="FFB685"/>
    <a:srgbClr val="2E4B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54" autoAdjust="0"/>
    <p:restoredTop sz="92209" autoAdjust="0"/>
  </p:normalViewPr>
  <p:slideViewPr>
    <p:cSldViewPr>
      <p:cViewPr varScale="1">
        <p:scale>
          <a:sx n="96" d="100"/>
          <a:sy n="96" d="100"/>
        </p:scale>
        <p:origin x="1950" y="96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6304" y="-128"/>
      </p:cViewPr>
      <p:guideLst>
        <p:guide orient="horz" pos="3131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217" cy="49752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116" tIns="45558" rIns="91116" bIns="45558" numCol="1" anchor="t" anchorCtr="0" compatLnSpc="1">
            <a:prstTxWarp prst="textNoShape">
              <a:avLst/>
            </a:prstTxWarp>
          </a:bodyPr>
          <a:lstStyle>
            <a:lvl1pPr defTabSz="910145">
              <a:defRPr sz="1200" b="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981" y="0"/>
            <a:ext cx="2951217" cy="49752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116" tIns="45558" rIns="91116" bIns="45558" numCol="1" anchor="t" anchorCtr="0" compatLnSpc="1">
            <a:prstTxWarp prst="textNoShape">
              <a:avLst/>
            </a:prstTxWarp>
          </a:bodyPr>
          <a:lstStyle>
            <a:lvl1pPr algn="r" defTabSz="910145">
              <a:defRPr sz="1200" b="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704BB2A2-C44D-42AF-B1E9-7C373E07311D}" type="datetimeFigureOut">
              <a:rPr lang="ru-RU"/>
              <a:pPr>
                <a:defRPr/>
              </a:pPr>
              <a:t>27.11.2019</a:t>
            </a:fld>
            <a:endParaRPr lang="ru-RU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1812"/>
            <a:ext cx="2951217" cy="49752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116" tIns="45558" rIns="91116" bIns="45558" numCol="1" anchor="b" anchorCtr="0" compatLnSpc="1">
            <a:prstTxWarp prst="textNoShape">
              <a:avLst/>
            </a:prstTxWarp>
          </a:bodyPr>
          <a:lstStyle>
            <a:lvl1pPr defTabSz="910145">
              <a:defRPr sz="1200" b="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981" y="9441812"/>
            <a:ext cx="2951217" cy="49752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116" tIns="45558" rIns="91116" bIns="45558" numCol="1" anchor="b" anchorCtr="0" compatLnSpc="1">
            <a:prstTxWarp prst="textNoShape">
              <a:avLst/>
            </a:prstTxWarp>
          </a:bodyPr>
          <a:lstStyle>
            <a:lvl1pPr algn="r" defTabSz="910145">
              <a:defRPr sz="1200" b="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4DB629F5-2ABD-4987-B6B5-CAD8C47BDB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102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51217" cy="49752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20" tIns="45608" rIns="91220" bIns="45608" numCol="1" anchor="t" anchorCtr="0" compatLnSpc="1">
            <a:prstTxWarp prst="textNoShape">
              <a:avLst/>
            </a:prstTxWarp>
          </a:bodyPr>
          <a:lstStyle>
            <a:lvl1pPr defTabSz="911757">
              <a:defRPr sz="1200" b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55981" y="0"/>
            <a:ext cx="2951217" cy="49752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20" tIns="45608" rIns="91220" bIns="45608" numCol="1" anchor="t" anchorCtr="0" compatLnSpc="1">
            <a:prstTxWarp prst="textNoShape">
              <a:avLst/>
            </a:prstTxWarp>
          </a:bodyPr>
          <a:lstStyle>
            <a:lvl1pPr algn="r" defTabSz="911757">
              <a:defRPr sz="1200" b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44EBA284-FB62-48F7-8BB5-F7CE9E9DF2C9}" type="datetimeFigureOut">
              <a:rPr lang="ru-RU"/>
              <a:pPr>
                <a:defRPr/>
              </a:pPr>
              <a:t>27.11.2019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71525" y="747713"/>
            <a:ext cx="5268913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85" tIns="46393" rIns="92785" bIns="46393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80562" y="4722497"/>
            <a:ext cx="5447666" cy="4471349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20" tIns="45608" rIns="91220" bIns="456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441812"/>
            <a:ext cx="2951217" cy="49752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20" tIns="45608" rIns="91220" bIns="45608" numCol="1" anchor="b" anchorCtr="0" compatLnSpc="1">
            <a:prstTxWarp prst="textNoShape">
              <a:avLst/>
            </a:prstTxWarp>
          </a:bodyPr>
          <a:lstStyle>
            <a:lvl1pPr defTabSz="911757">
              <a:defRPr sz="1200" b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55981" y="9441812"/>
            <a:ext cx="2951217" cy="49752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20" tIns="45608" rIns="91220" bIns="45608" numCol="1" anchor="b" anchorCtr="0" compatLnSpc="1">
            <a:prstTxWarp prst="textNoShape">
              <a:avLst/>
            </a:prstTxWarp>
          </a:bodyPr>
          <a:lstStyle>
            <a:lvl1pPr algn="r" defTabSz="911757">
              <a:defRPr sz="1200" b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A3270D5A-F2CE-4E4F-979D-00964F22DD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7455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6117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3962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1807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89652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068" algn="l" defTabSz="99562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6881" algn="l" defTabSz="99562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696" algn="l" defTabSz="99562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509" algn="l" defTabSz="99562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71525" y="747713"/>
            <a:ext cx="5268913" cy="37258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270D5A-F2CE-4E4F-979D-00964F22DD54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635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270D5A-F2CE-4E4F-979D-00964F22DD5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801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logoMES-2017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8149" y="396256"/>
            <a:ext cx="5328591" cy="880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152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 descr="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93400" cy="7552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575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 descr="1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93400" cy="7552214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 hasCustomPrompt="1"/>
          </p:nvPr>
        </p:nvSpPr>
        <p:spPr>
          <a:xfrm>
            <a:off x="594172" y="3492601"/>
            <a:ext cx="9624060" cy="1260211"/>
          </a:xfrm>
        </p:spPr>
        <p:txBody>
          <a:bodyPr/>
          <a:lstStyle>
            <a:lvl1pPr algn="l">
              <a:defRPr sz="3600" b="1" i="0" baseline="0">
                <a:solidFill>
                  <a:schemeClr val="tx2"/>
                </a:solidFill>
                <a:latin typeface="HeliosC"/>
                <a:ea typeface="Tahoma" pitchFamily="34" charset="0"/>
                <a:cs typeface="HeliosC"/>
              </a:defRPr>
            </a:lvl1pPr>
          </a:lstStyle>
          <a:p>
            <a:r>
              <a:rPr lang="ru-RU" dirty="0" smtClean="0"/>
              <a:t>НАЗВАНИЕ РАЗДЕЛА</a:t>
            </a:r>
            <a:endParaRPr lang="ru-RU" dirty="0"/>
          </a:p>
        </p:txBody>
      </p:sp>
      <p:pic>
        <p:nvPicPr>
          <p:cNvPr id="10" name="Рисунок 9" descr="logoMES-2017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78149" y="396256"/>
            <a:ext cx="5328591" cy="880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733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 descr="3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24"/>
            <a:ext cx="10693400" cy="7552214"/>
          </a:xfrm>
          <a:prstGeom prst="rect">
            <a:avLst/>
          </a:prstGeom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794973" y="6588943"/>
            <a:ext cx="2798449" cy="4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299" tIns="52150" rIns="104299" bIns="52150">
            <a:spAutoFit/>
          </a:bodyPr>
          <a:lstStyle>
            <a:lvl1pPr eaLnBrk="0" hangingPunct="0">
              <a:defRPr sz="9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defTabSz="1042990" eaLnBrk="1" hangingPunct="1">
              <a:defRPr/>
            </a:pPr>
            <a:fld id="{38F478B8-5712-402F-895D-A4571B91ED4F}" type="slidenum">
              <a:rPr lang="ru-RU" sz="240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pPr algn="r" defTabSz="1042990" eaLnBrk="1" hangingPunct="1">
                <a:defRPr/>
              </a:pPr>
              <a:t>‹#›</a:t>
            </a:fld>
            <a:endParaRPr lang="ru-RU" sz="2000" dirty="0" smtClean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 hasCustomPrompt="1"/>
          </p:nvPr>
        </p:nvSpPr>
        <p:spPr>
          <a:xfrm>
            <a:off x="594173" y="6552730"/>
            <a:ext cx="8001853" cy="828303"/>
          </a:xfrm>
        </p:spPr>
        <p:txBody>
          <a:bodyPr/>
          <a:lstStyle>
            <a:lvl1pPr algn="l">
              <a:defRPr sz="2400" b="1" i="0" baseline="0">
                <a:solidFill>
                  <a:schemeClr val="bg1"/>
                </a:solidFill>
                <a:latin typeface="HeliosC"/>
                <a:ea typeface="Tahoma" pitchFamily="34" charset="0"/>
                <a:cs typeface="HeliosC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1530276" y="1044327"/>
            <a:ext cx="9163124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 descr="logoMES-2017.png"/>
          <p:cNvPicPr>
            <a:picLocks noChangeAspect="1"/>
          </p:cNvPicPr>
          <p:nvPr userDrawn="1"/>
        </p:nvPicPr>
        <p:blipFill>
          <a:blip r:embed="rId3" cstate="print"/>
          <a:srcRect r="82432"/>
          <a:stretch>
            <a:fillRect/>
          </a:stretch>
        </p:blipFill>
        <p:spPr>
          <a:xfrm>
            <a:off x="378150" y="396256"/>
            <a:ext cx="936103" cy="880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110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 descr="4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24"/>
            <a:ext cx="10693400" cy="7552214"/>
          </a:xfrm>
          <a:prstGeom prst="rect">
            <a:avLst/>
          </a:prstGeom>
        </p:spPr>
      </p:pic>
      <p:pic>
        <p:nvPicPr>
          <p:cNvPr id="4" name="Рисунок 3" descr="logoMES-2017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78149" y="396256"/>
            <a:ext cx="5328591" cy="880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327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4577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671" y="302803"/>
            <a:ext cx="9624060" cy="126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99" tIns="52150" rIns="104299" bIns="521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671" y="1764295"/>
            <a:ext cx="9624060" cy="499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99" tIns="52150" rIns="104299" bIns="521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3"/>
            <a:ext cx="2495127" cy="402567"/>
          </a:xfrm>
          <a:prstGeom prst="rect">
            <a:avLst/>
          </a:prstGeom>
        </p:spPr>
        <p:txBody>
          <a:bodyPr vert="horz" lIns="104299" tIns="52150" rIns="104299" bIns="5215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E97FBA-E2F1-460F-ABC2-E18991363037}" type="datetime1">
              <a:rPr lang="en-US"/>
              <a:pPr>
                <a:defRPr/>
              </a:pPr>
              <a:t>11/27/2019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3"/>
            <a:ext cx="3386243" cy="402567"/>
          </a:xfrm>
          <a:prstGeom prst="rect">
            <a:avLst/>
          </a:prstGeom>
        </p:spPr>
        <p:txBody>
          <a:bodyPr vert="horz" lIns="104299" tIns="52150" rIns="104299" bIns="5215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4" y="7008173"/>
            <a:ext cx="2495127" cy="402567"/>
          </a:xfrm>
          <a:prstGeom prst="rect">
            <a:avLst/>
          </a:prstGeom>
        </p:spPr>
        <p:txBody>
          <a:bodyPr vert="horz" lIns="104299" tIns="52150" rIns="104299" bIns="5215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BD06975-971D-4259-A848-4C9D2FA6BC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7" name="Изображение 2" descr="2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93400" cy="755221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01" r:id="rId1"/>
    <p:sldLayoutId id="2147484507" r:id="rId2"/>
    <p:sldLayoutId id="2147484509" r:id="rId3"/>
    <p:sldLayoutId id="2147484505" r:id="rId4"/>
    <p:sldLayoutId id="2147484510" r:id="rId5"/>
    <p:sldLayoutId id="2147484508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1042364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42364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defTabSz="1042364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defTabSz="1042364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defTabSz="1042364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457171" algn="ctr" defTabSz="1042922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914343" algn="ctr" defTabSz="1042922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371513" algn="ctr" defTabSz="1042922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1828685" algn="ctr" defTabSz="1042922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88942" indent="-388942" algn="l" defTabSz="1042364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5300" indent="-324982" algn="l" defTabSz="1042364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1658" indent="-259294" algn="l" defTabSz="1042364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3704" indent="-259294" algn="l" defTabSz="1042364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5750" indent="-259294" algn="l" defTabSz="1042364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222" indent="-260748" algn="l" defTabSz="104299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718" indent="-260748" algn="l" defTabSz="104299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213" indent="-260748" algn="l" defTabSz="104299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708" indent="-260748" algn="l" defTabSz="104299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95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990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485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981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476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970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465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960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94172" y="3636615"/>
            <a:ext cx="97210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HeliosC"/>
                <a:ea typeface="Tahoma" pitchFamily="34" charset="0"/>
                <a:cs typeface="HeliosC"/>
              </a:rPr>
              <a:t>Контактный центр «</a:t>
            </a:r>
            <a:r>
              <a:rPr lang="ru-RU" sz="2800" dirty="0" err="1" smtClean="0">
                <a:solidFill>
                  <a:schemeClr val="bg1"/>
                </a:solidFill>
                <a:latin typeface="HeliosC"/>
                <a:ea typeface="Tahoma" pitchFamily="34" charset="0"/>
                <a:cs typeface="HeliosC"/>
              </a:rPr>
              <a:t>Мосэнергосбыт</a:t>
            </a:r>
            <a:r>
              <a:rPr lang="ru-RU" sz="2800" dirty="0" smtClean="0">
                <a:solidFill>
                  <a:schemeClr val="bg1"/>
                </a:solidFill>
                <a:latin typeface="HeliosC"/>
                <a:ea typeface="Tahoma" pitchFamily="34" charset="0"/>
                <a:cs typeface="HeliosC"/>
              </a:rPr>
              <a:t>»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HeliosC"/>
                <a:ea typeface="Tahoma" pitchFamily="34" charset="0"/>
                <a:cs typeface="HeliosC"/>
              </a:rPr>
              <a:t>Инструкция по применению</a:t>
            </a:r>
            <a:endParaRPr lang="ru-RU" sz="2800" dirty="0">
              <a:solidFill>
                <a:schemeClr val="bg1"/>
              </a:solidFill>
              <a:latin typeface="HeliosC"/>
              <a:ea typeface="Tahoma" pitchFamily="34" charset="0"/>
              <a:cs typeface="HeliosC"/>
            </a:endParaRPr>
          </a:p>
        </p:txBody>
      </p:sp>
    </p:spTree>
    <p:extLst>
      <p:ext uri="{BB962C8B-B14F-4D97-AF65-F5344CB8AC3E}">
        <p14:creationId xmlns:p14="http://schemas.microsoft.com/office/powerpoint/2010/main" val="74656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звание 1"/>
          <p:cNvSpPr txBox="1">
            <a:spLocks/>
          </p:cNvSpPr>
          <p:nvPr/>
        </p:nvSpPr>
        <p:spPr bwMode="auto">
          <a:xfrm>
            <a:off x="1530276" y="396255"/>
            <a:ext cx="8001853" cy="828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99" tIns="52150" rIns="104299" bIns="52150" numCol="1" anchor="ctr" anchorCtr="0" compatLnSpc="1">
            <a:prstTxWarp prst="textNoShape">
              <a:avLst/>
            </a:prstTxWarp>
          </a:bodyPr>
          <a:lstStyle/>
          <a:p>
            <a:pPr defTabSz="1042364" eaLnBrk="0" hangingPunct="0">
              <a:defRPr/>
            </a:pPr>
            <a:r>
              <a:rPr lang="ru-RU" sz="1800" dirty="0" smtClean="0">
                <a:latin typeface="HeliosC"/>
                <a:ea typeface="Tahoma" pitchFamily="34" charset="0"/>
                <a:cs typeface="HeliosC"/>
              </a:rPr>
              <a:t>Телефоны контактного центра</a:t>
            </a:r>
            <a:endParaRPr lang="ru-RU" sz="1800" dirty="0">
              <a:latin typeface="HeliosC"/>
              <a:ea typeface="Tahoma" pitchFamily="34" charset="0"/>
              <a:cs typeface="HeliosC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82204" y="1692399"/>
            <a:ext cx="3594912" cy="531913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noAutofit/>
          </a:bodyPr>
          <a:lstStyle>
            <a:lvl1pPr algn="ctr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  <a:buClr>
                <a:srgbClr val="FF6400"/>
              </a:buClr>
            </a:pPr>
            <a:r>
              <a:rPr lang="ru-RU" sz="1800" b="1" cap="all" dirty="0" smtClean="0">
                <a:solidFill>
                  <a:srgbClr val="003264"/>
                </a:solidFill>
                <a:latin typeface="Arial Narrow" panose="020B0606020202030204" pitchFamily="34" charset="0"/>
              </a:rPr>
              <a:t>Консультации по вопросам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FF6400"/>
              </a:buClr>
            </a:pPr>
            <a:r>
              <a:rPr lang="ru-RU" sz="1800" cap="all" dirty="0" smtClean="0">
                <a:solidFill>
                  <a:srgbClr val="003264"/>
                </a:solidFill>
                <a:latin typeface="Arial Narrow" panose="020B0606020202030204" pitchFamily="34" charset="0"/>
              </a:rPr>
              <a:t>энергоснабжения</a:t>
            </a:r>
            <a:r>
              <a:rPr lang="ru-RU" sz="1800" b="1" cap="all" dirty="0" smtClean="0">
                <a:solidFill>
                  <a:srgbClr val="003264"/>
                </a:solidFill>
                <a:latin typeface="Arial Narrow" panose="020B0606020202030204" pitchFamily="34" charset="0"/>
              </a:rPr>
              <a:t> </a:t>
            </a:r>
            <a:endParaRPr lang="ru-RU" sz="1800" b="1" cap="all" dirty="0">
              <a:solidFill>
                <a:srgbClr val="003264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245413" y="1691097"/>
            <a:ext cx="3882944" cy="665516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noAutofit/>
          </a:bodyPr>
          <a:lstStyle>
            <a:lvl1pPr algn="ctr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  <a:buClr>
                <a:srgbClr val="FF6400"/>
              </a:buClr>
            </a:pPr>
            <a:r>
              <a:rPr lang="ru-RU" sz="1800" cap="all" dirty="0">
                <a:solidFill>
                  <a:srgbClr val="003264"/>
                </a:solidFill>
                <a:latin typeface="Arial Narrow" panose="020B0606020202030204" pitchFamily="34" charset="0"/>
              </a:rPr>
              <a:t>передача показаний приборов учёта </a:t>
            </a:r>
            <a:r>
              <a:rPr lang="ru-RU" sz="1800" cap="all" dirty="0" smtClean="0">
                <a:solidFill>
                  <a:srgbClr val="003264"/>
                </a:solidFill>
                <a:latin typeface="Arial Narrow" panose="020B0606020202030204" pitchFamily="34" charset="0"/>
              </a:rPr>
              <a:t>электроэнергии</a:t>
            </a:r>
            <a:endParaRPr lang="ru-RU" sz="1800" b="1" cap="all" dirty="0">
              <a:solidFill>
                <a:srgbClr val="003264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898428" y="3843515"/>
            <a:ext cx="4896544" cy="1636376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noAutofit/>
          </a:bodyPr>
          <a:lstStyle>
            <a:lvl1pPr algn="ctr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Bef>
                <a:spcPts val="0"/>
              </a:spcBef>
              <a:buClr>
                <a:srgbClr val="FF6400"/>
              </a:buClr>
            </a:pPr>
            <a:r>
              <a:rPr lang="ru-RU" sz="1700" cap="all" dirty="0" smtClean="0">
                <a:solidFill>
                  <a:srgbClr val="003264"/>
                </a:solidFill>
                <a:latin typeface="Arial Narrow" panose="020B0606020202030204" pitchFamily="34" charset="0"/>
              </a:rPr>
              <a:t>Дополнительные услуги </a:t>
            </a:r>
            <a:r>
              <a:rPr lang="ru-RU" sz="1700" cap="all" dirty="0" smtClean="0">
                <a:solidFill>
                  <a:srgbClr val="003264"/>
                </a:solidFill>
                <a:latin typeface="Arial Narrow" panose="020B0606020202030204" pitchFamily="34" charset="0"/>
              </a:rPr>
              <a:t>АО </a:t>
            </a:r>
            <a:r>
              <a:rPr lang="ru-RU" sz="1700" cap="all" dirty="0" err="1" smtClean="0">
                <a:solidFill>
                  <a:srgbClr val="003264"/>
                </a:solidFill>
                <a:latin typeface="Arial Narrow" panose="020B0606020202030204" pitchFamily="34" charset="0"/>
              </a:rPr>
              <a:t>Мосэнергосбыт</a:t>
            </a:r>
            <a:endParaRPr lang="ru-RU" sz="1700" cap="all" dirty="0" smtClean="0">
              <a:solidFill>
                <a:srgbClr val="003264"/>
              </a:solidFill>
              <a:latin typeface="Arial Narrow" panose="020B060602020203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Clr>
                <a:srgbClr val="FF6400"/>
              </a:buClr>
              <a:buFont typeface="Arial" panose="020B0604020202020204" pitchFamily="34" charset="0"/>
              <a:buChar char="•"/>
            </a:pPr>
            <a:r>
              <a:rPr lang="ru-RU" sz="1400" cap="all" dirty="0" smtClean="0">
                <a:solidFill>
                  <a:srgbClr val="003264"/>
                </a:solidFill>
                <a:latin typeface="Arial Narrow" panose="020B0606020202030204" pitchFamily="34" charset="0"/>
              </a:rPr>
              <a:t>Замена приборов учета электроэнергии;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Clr>
                <a:srgbClr val="FF6400"/>
              </a:buClr>
              <a:buFont typeface="Arial" panose="020B0604020202020204" pitchFamily="34" charset="0"/>
              <a:buChar char="•"/>
            </a:pPr>
            <a:r>
              <a:rPr lang="ru-RU" sz="1400" cap="all" dirty="0" smtClean="0">
                <a:solidFill>
                  <a:srgbClr val="003264"/>
                </a:solidFill>
                <a:latin typeface="Arial Narrow" panose="020B0606020202030204" pitchFamily="34" charset="0"/>
              </a:rPr>
              <a:t>Поверка и установка приборов учета воды;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Clr>
                <a:srgbClr val="FF6400"/>
              </a:buClr>
              <a:buFont typeface="Arial" panose="020B0604020202020204" pitchFamily="34" charset="0"/>
              <a:buChar char="•"/>
            </a:pPr>
            <a:r>
              <a:rPr lang="ru-RU" sz="1400" cap="all" dirty="0" smtClean="0">
                <a:solidFill>
                  <a:srgbClr val="003264"/>
                </a:solidFill>
                <a:latin typeface="Arial Narrow" panose="020B0606020202030204" pitchFamily="34" charset="0"/>
              </a:rPr>
              <a:t>Электромонтажные работы;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Clr>
                <a:srgbClr val="FF6400"/>
              </a:buClr>
              <a:buFont typeface="Arial" panose="020B0604020202020204" pitchFamily="34" charset="0"/>
              <a:buChar char="•"/>
            </a:pPr>
            <a:r>
              <a:rPr lang="ru-RU" sz="1400" cap="all" dirty="0" smtClean="0">
                <a:solidFill>
                  <a:srgbClr val="003264"/>
                </a:solidFill>
                <a:latin typeface="Arial Narrow" panose="020B0606020202030204" pitchFamily="34" charset="0"/>
              </a:rPr>
              <a:t>Сантехнические работы;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Clr>
                <a:srgbClr val="FF6400"/>
              </a:buClr>
              <a:buFont typeface="Arial" panose="020B0604020202020204" pitchFamily="34" charset="0"/>
              <a:buChar char="•"/>
            </a:pPr>
            <a:r>
              <a:rPr lang="ru-RU" sz="1400" cap="all" dirty="0" smtClean="0">
                <a:solidFill>
                  <a:srgbClr val="003264"/>
                </a:solidFill>
                <a:latin typeface="Arial Narrow" panose="020B0606020202030204" pitchFamily="34" charset="0"/>
              </a:rPr>
              <a:t>Ремонт квартир </a:t>
            </a:r>
            <a:endParaRPr lang="ru-RU" sz="1400" b="1" cap="all" dirty="0" smtClean="0">
              <a:solidFill>
                <a:srgbClr val="003264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2523" y="2851457"/>
            <a:ext cx="46085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333333"/>
                </a:solidFill>
                <a:latin typeface="Calibri" panose="020F0502020204030204" pitchFamily="34" charset="0"/>
              </a:rPr>
              <a:t>Система самообслуживания – круглосуточно.</a:t>
            </a:r>
          </a:p>
          <a:p>
            <a:pPr algn="ctr"/>
            <a:r>
              <a:rPr lang="ru-RU" sz="1400" dirty="0">
                <a:solidFill>
                  <a:srgbClr val="333333"/>
                </a:solidFill>
                <a:latin typeface="Calibri" panose="020F0502020204030204" pitchFamily="34" charset="0"/>
              </a:rPr>
              <a:t>Р</a:t>
            </a:r>
            <a:r>
              <a:rPr lang="ru-RU" sz="1400" dirty="0" smtClean="0">
                <a:solidFill>
                  <a:srgbClr val="333333"/>
                </a:solidFill>
                <a:latin typeface="Calibri" panose="020F0502020204030204" pitchFamily="34" charset="0"/>
              </a:rPr>
              <a:t>ежим </a:t>
            </a:r>
            <a:r>
              <a:rPr lang="ru-RU" sz="1400" dirty="0">
                <a:solidFill>
                  <a:srgbClr val="333333"/>
                </a:solidFill>
                <a:latin typeface="Calibri" panose="020F0502020204030204" pitchFamily="34" charset="0"/>
              </a:rPr>
              <a:t>работы операторов </a:t>
            </a:r>
            <a:r>
              <a:rPr lang="ru-RU" sz="1400" dirty="0" smtClean="0">
                <a:solidFill>
                  <a:srgbClr val="333333"/>
                </a:solidFill>
                <a:latin typeface="Calibri" panose="020F0502020204030204" pitchFamily="34" charset="0"/>
              </a:rPr>
              <a:t>– с </a:t>
            </a:r>
            <a:r>
              <a:rPr lang="ru-RU" sz="1400" dirty="0">
                <a:solidFill>
                  <a:srgbClr val="333333"/>
                </a:solidFill>
                <a:latin typeface="Calibri" panose="020F0502020204030204" pitchFamily="34" charset="0"/>
              </a:rPr>
              <a:t>8:30 до 20:30</a:t>
            </a:r>
            <a:r>
              <a:rPr lang="ru-RU" sz="1400" dirty="0" smtClean="0">
                <a:solidFill>
                  <a:srgbClr val="333333"/>
                </a:solidFill>
                <a:latin typeface="Calibri" panose="020F0502020204030204" pitchFamily="34" charset="0"/>
              </a:rPr>
              <a:t>,   </a:t>
            </a:r>
            <a:endParaRPr lang="ru-RU" sz="1400" dirty="0" smtClean="0">
              <a:solidFill>
                <a:srgbClr val="333333"/>
              </a:solidFill>
              <a:latin typeface="Calibri" panose="020F050202020403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333333"/>
                </a:solidFill>
                <a:latin typeface="Calibri" panose="020F0502020204030204" pitchFamily="34" charset="0"/>
              </a:rPr>
              <a:t>без </a:t>
            </a:r>
            <a:r>
              <a:rPr lang="ru-RU" sz="1400" dirty="0" smtClean="0">
                <a:solidFill>
                  <a:srgbClr val="333333"/>
                </a:solidFill>
                <a:latin typeface="Calibri" panose="020F0502020204030204" pitchFamily="34" charset="0"/>
              </a:rPr>
              <a:t>выходных дней 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637641" y="2407210"/>
            <a:ext cx="24849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333333"/>
                </a:solidFill>
                <a:latin typeface="Calibri" panose="020F0502020204030204" pitchFamily="34" charset="0"/>
              </a:rPr>
              <a:t>+7 (499) 550-9-550</a:t>
            </a:r>
            <a:endParaRPr lang="ru-RU" sz="1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71442" y="2851457"/>
            <a:ext cx="35855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solidFill>
                  <a:srgbClr val="333333"/>
                </a:solidFill>
                <a:latin typeface="Calibri" panose="020F0502020204030204" pitchFamily="34" charset="0"/>
              </a:rPr>
              <a:t>Круглосуточно, в автоматическом режиме, </a:t>
            </a:r>
          </a:p>
          <a:p>
            <a:pPr algn="ctr"/>
            <a:r>
              <a:rPr lang="ru-RU" sz="1400" dirty="0" smtClean="0">
                <a:solidFill>
                  <a:srgbClr val="333333"/>
                </a:solidFill>
                <a:latin typeface="Calibri" panose="020F0502020204030204" pitchFamily="34" charset="0"/>
              </a:rPr>
              <a:t>с </a:t>
            </a:r>
            <a:r>
              <a:rPr lang="ru-RU" sz="1400" dirty="0">
                <a:solidFill>
                  <a:srgbClr val="333333"/>
                </a:solidFill>
                <a:latin typeface="Calibri" panose="020F0502020204030204" pitchFamily="34" charset="0"/>
              </a:rPr>
              <a:t>15-го по 26-е </a:t>
            </a:r>
            <a:r>
              <a:rPr lang="ru-RU" sz="1400" dirty="0" smtClean="0">
                <a:solidFill>
                  <a:srgbClr val="333333"/>
                </a:solidFill>
                <a:latin typeface="Calibri" panose="020F0502020204030204" pitchFamily="34" charset="0"/>
              </a:rPr>
              <a:t>число каждого месяца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171586" y="2411899"/>
            <a:ext cx="1975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800" dirty="0">
                <a:solidFill>
                  <a:srgbClr val="333333"/>
                </a:solidFill>
                <a:latin typeface="Calibri" panose="020F0502020204030204" pitchFamily="34" charset="0"/>
              </a:rPr>
              <a:t>+7 (499) 550-88-99</a:t>
            </a:r>
            <a:endParaRPr lang="ru-RU" sz="1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233561" y="5385019"/>
            <a:ext cx="20800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333333"/>
                </a:solidFill>
                <a:latin typeface="Calibri" panose="020F0502020204030204" pitchFamily="34" charset="0"/>
              </a:rPr>
              <a:t>+7 (499) 550-33-77</a:t>
            </a:r>
            <a:endParaRPr lang="ru-RU" sz="1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165703" y="5792023"/>
            <a:ext cx="39957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333333"/>
                </a:solidFill>
                <a:latin typeface="Calibri" panose="020F0502020204030204" pitchFamily="34" charset="0"/>
              </a:rPr>
              <a:t>Р</a:t>
            </a:r>
            <a:r>
              <a:rPr lang="ru-RU" sz="1400" dirty="0" smtClean="0">
                <a:solidFill>
                  <a:srgbClr val="333333"/>
                </a:solidFill>
                <a:latin typeface="Calibri" panose="020F0502020204030204" pitchFamily="34" charset="0"/>
              </a:rPr>
              <a:t>ежим </a:t>
            </a:r>
            <a:r>
              <a:rPr lang="ru-RU" sz="1400" dirty="0">
                <a:solidFill>
                  <a:srgbClr val="333333"/>
                </a:solidFill>
                <a:latin typeface="Calibri" panose="020F0502020204030204" pitchFamily="34" charset="0"/>
              </a:rPr>
              <a:t>работы операторов </a:t>
            </a:r>
            <a:r>
              <a:rPr lang="ru-RU" sz="1400" dirty="0" smtClean="0">
                <a:solidFill>
                  <a:srgbClr val="333333"/>
                </a:solidFill>
                <a:latin typeface="Calibri" panose="020F0502020204030204" pitchFamily="34" charset="0"/>
              </a:rPr>
              <a:t>– с </a:t>
            </a:r>
            <a:r>
              <a:rPr lang="ru-RU" sz="1400" dirty="0">
                <a:solidFill>
                  <a:srgbClr val="333333"/>
                </a:solidFill>
                <a:latin typeface="Calibri" panose="020F0502020204030204" pitchFamily="34" charset="0"/>
              </a:rPr>
              <a:t>8:30 до </a:t>
            </a:r>
            <a:r>
              <a:rPr lang="ru-RU" sz="1400" dirty="0" smtClean="0">
                <a:solidFill>
                  <a:srgbClr val="333333"/>
                </a:solidFill>
                <a:latin typeface="Calibri" panose="020F0502020204030204" pitchFamily="34" charset="0"/>
              </a:rPr>
              <a:t>20:30, </a:t>
            </a:r>
          </a:p>
          <a:p>
            <a:r>
              <a:rPr lang="ru-RU" sz="1400" dirty="0" smtClean="0">
                <a:solidFill>
                  <a:srgbClr val="333333"/>
                </a:solidFill>
                <a:latin typeface="Calibri" panose="020F0502020204030204" pitchFamily="34" charset="0"/>
              </a:rPr>
              <a:t>без выходных дней</a:t>
            </a:r>
            <a:endParaRPr lang="ru-RU" sz="1400" dirty="0"/>
          </a:p>
        </p:txBody>
      </p:sp>
      <p:grpSp>
        <p:nvGrpSpPr>
          <p:cNvPr id="13" name="Group 5"/>
          <p:cNvGrpSpPr>
            <a:grpSpLocks noChangeAspect="1"/>
          </p:cNvGrpSpPr>
          <p:nvPr/>
        </p:nvGrpSpPr>
        <p:grpSpPr bwMode="auto">
          <a:xfrm>
            <a:off x="362523" y="2058170"/>
            <a:ext cx="594840" cy="633983"/>
            <a:chOff x="589" y="1246"/>
            <a:chExt cx="314" cy="269"/>
          </a:xfrm>
        </p:grpSpPr>
        <p:sp>
          <p:nvSpPr>
            <p:cNvPr id="14" name="Freeform 6"/>
            <p:cNvSpPr>
              <a:spLocks/>
            </p:cNvSpPr>
            <p:nvPr/>
          </p:nvSpPr>
          <p:spPr bwMode="auto">
            <a:xfrm>
              <a:off x="740" y="1458"/>
              <a:ext cx="12" cy="15"/>
            </a:xfrm>
            <a:custGeom>
              <a:avLst/>
              <a:gdLst>
                <a:gd name="T0" fmla="*/ 1 w 5"/>
                <a:gd name="T1" fmla="*/ 0 h 6"/>
                <a:gd name="T2" fmla="*/ 4 w 5"/>
                <a:gd name="T3" fmla="*/ 0 h 6"/>
                <a:gd name="T4" fmla="*/ 5 w 5"/>
                <a:gd name="T5" fmla="*/ 1 h 6"/>
                <a:gd name="T6" fmla="*/ 5 w 5"/>
                <a:gd name="T7" fmla="*/ 4 h 6"/>
                <a:gd name="T8" fmla="*/ 4 w 5"/>
                <a:gd name="T9" fmla="*/ 6 h 6"/>
                <a:gd name="T10" fmla="*/ 1 w 5"/>
                <a:gd name="T11" fmla="*/ 6 h 6"/>
                <a:gd name="T12" fmla="*/ 0 w 5"/>
                <a:gd name="T13" fmla="*/ 4 h 6"/>
                <a:gd name="T14" fmla="*/ 0 w 5"/>
                <a:gd name="T15" fmla="*/ 1 h 6"/>
                <a:gd name="T16" fmla="*/ 1 w 5"/>
                <a:gd name="T1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6">
                  <a:moveTo>
                    <a:pt x="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5" y="0"/>
                    <a:pt x="5" y="1"/>
                    <a:pt x="5" y="1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5"/>
                    <a:pt x="5" y="6"/>
                    <a:pt x="4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6"/>
                    <a:pt x="0" y="5"/>
                    <a:pt x="0" y="4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334D5E"/>
            </a:solidFill>
            <a:ln w="19050" cap="flat">
              <a:solidFill>
                <a:srgbClr val="F5791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Freeform 7"/>
            <p:cNvSpPr>
              <a:spLocks/>
            </p:cNvSpPr>
            <p:nvPr/>
          </p:nvSpPr>
          <p:spPr bwMode="auto">
            <a:xfrm>
              <a:off x="787" y="1458"/>
              <a:ext cx="12" cy="15"/>
            </a:xfrm>
            <a:custGeom>
              <a:avLst/>
              <a:gdLst>
                <a:gd name="T0" fmla="*/ 1 w 5"/>
                <a:gd name="T1" fmla="*/ 0 h 6"/>
                <a:gd name="T2" fmla="*/ 4 w 5"/>
                <a:gd name="T3" fmla="*/ 0 h 6"/>
                <a:gd name="T4" fmla="*/ 5 w 5"/>
                <a:gd name="T5" fmla="*/ 1 h 6"/>
                <a:gd name="T6" fmla="*/ 5 w 5"/>
                <a:gd name="T7" fmla="*/ 4 h 6"/>
                <a:gd name="T8" fmla="*/ 4 w 5"/>
                <a:gd name="T9" fmla="*/ 6 h 6"/>
                <a:gd name="T10" fmla="*/ 1 w 5"/>
                <a:gd name="T11" fmla="*/ 6 h 6"/>
                <a:gd name="T12" fmla="*/ 0 w 5"/>
                <a:gd name="T13" fmla="*/ 4 h 6"/>
                <a:gd name="T14" fmla="*/ 0 w 5"/>
                <a:gd name="T15" fmla="*/ 1 h 6"/>
                <a:gd name="T16" fmla="*/ 1 w 5"/>
                <a:gd name="T1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6">
                  <a:moveTo>
                    <a:pt x="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5" y="0"/>
                    <a:pt x="5" y="1"/>
                    <a:pt x="5" y="1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5"/>
                    <a:pt x="5" y="6"/>
                    <a:pt x="4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6"/>
                    <a:pt x="0" y="5"/>
                    <a:pt x="0" y="4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334D5E"/>
            </a:solidFill>
            <a:ln w="19050" cap="flat">
              <a:solidFill>
                <a:srgbClr val="F5791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Freeform 8"/>
            <p:cNvSpPr>
              <a:spLocks/>
            </p:cNvSpPr>
            <p:nvPr/>
          </p:nvSpPr>
          <p:spPr bwMode="auto">
            <a:xfrm>
              <a:off x="740" y="1414"/>
              <a:ext cx="12" cy="14"/>
            </a:xfrm>
            <a:custGeom>
              <a:avLst/>
              <a:gdLst>
                <a:gd name="T0" fmla="*/ 1 w 5"/>
                <a:gd name="T1" fmla="*/ 0 h 6"/>
                <a:gd name="T2" fmla="*/ 4 w 5"/>
                <a:gd name="T3" fmla="*/ 0 h 6"/>
                <a:gd name="T4" fmla="*/ 5 w 5"/>
                <a:gd name="T5" fmla="*/ 1 h 6"/>
                <a:gd name="T6" fmla="*/ 5 w 5"/>
                <a:gd name="T7" fmla="*/ 4 h 6"/>
                <a:gd name="T8" fmla="*/ 4 w 5"/>
                <a:gd name="T9" fmla="*/ 6 h 6"/>
                <a:gd name="T10" fmla="*/ 1 w 5"/>
                <a:gd name="T11" fmla="*/ 6 h 6"/>
                <a:gd name="T12" fmla="*/ 0 w 5"/>
                <a:gd name="T13" fmla="*/ 4 h 6"/>
                <a:gd name="T14" fmla="*/ 0 w 5"/>
                <a:gd name="T15" fmla="*/ 1 h 6"/>
                <a:gd name="T16" fmla="*/ 1 w 5"/>
                <a:gd name="T1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6">
                  <a:moveTo>
                    <a:pt x="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5" y="0"/>
                    <a:pt x="5" y="1"/>
                    <a:pt x="5" y="1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5"/>
                    <a:pt x="5" y="6"/>
                    <a:pt x="4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6"/>
                    <a:pt x="0" y="5"/>
                    <a:pt x="0" y="4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334D5E"/>
            </a:solidFill>
            <a:ln w="19050" cap="flat">
              <a:solidFill>
                <a:srgbClr val="F5791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Freeform 9"/>
            <p:cNvSpPr>
              <a:spLocks/>
            </p:cNvSpPr>
            <p:nvPr/>
          </p:nvSpPr>
          <p:spPr bwMode="auto">
            <a:xfrm>
              <a:off x="740" y="1369"/>
              <a:ext cx="12" cy="12"/>
            </a:xfrm>
            <a:custGeom>
              <a:avLst/>
              <a:gdLst>
                <a:gd name="T0" fmla="*/ 1 w 5"/>
                <a:gd name="T1" fmla="*/ 0 h 5"/>
                <a:gd name="T2" fmla="*/ 4 w 5"/>
                <a:gd name="T3" fmla="*/ 0 h 5"/>
                <a:gd name="T4" fmla="*/ 5 w 5"/>
                <a:gd name="T5" fmla="*/ 1 h 5"/>
                <a:gd name="T6" fmla="*/ 5 w 5"/>
                <a:gd name="T7" fmla="*/ 4 h 5"/>
                <a:gd name="T8" fmla="*/ 4 w 5"/>
                <a:gd name="T9" fmla="*/ 5 h 5"/>
                <a:gd name="T10" fmla="*/ 1 w 5"/>
                <a:gd name="T11" fmla="*/ 5 h 5"/>
                <a:gd name="T12" fmla="*/ 0 w 5"/>
                <a:gd name="T13" fmla="*/ 4 h 5"/>
                <a:gd name="T14" fmla="*/ 0 w 5"/>
                <a:gd name="T15" fmla="*/ 1 h 5"/>
                <a:gd name="T16" fmla="*/ 1 w 5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5">
                  <a:moveTo>
                    <a:pt x="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5" y="0"/>
                    <a:pt x="5" y="1"/>
                    <a:pt x="5" y="1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5"/>
                    <a:pt x="5" y="5"/>
                    <a:pt x="4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5"/>
                    <a:pt x="0" y="5"/>
                    <a:pt x="0" y="4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334D5E"/>
            </a:solidFill>
            <a:ln w="19050" cap="flat">
              <a:solidFill>
                <a:srgbClr val="F5791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Freeform 10"/>
            <p:cNvSpPr>
              <a:spLocks/>
            </p:cNvSpPr>
            <p:nvPr/>
          </p:nvSpPr>
          <p:spPr bwMode="auto">
            <a:xfrm>
              <a:off x="787" y="1369"/>
              <a:ext cx="12" cy="12"/>
            </a:xfrm>
            <a:custGeom>
              <a:avLst/>
              <a:gdLst>
                <a:gd name="T0" fmla="*/ 1 w 5"/>
                <a:gd name="T1" fmla="*/ 0 h 5"/>
                <a:gd name="T2" fmla="*/ 4 w 5"/>
                <a:gd name="T3" fmla="*/ 0 h 5"/>
                <a:gd name="T4" fmla="*/ 5 w 5"/>
                <a:gd name="T5" fmla="*/ 1 h 5"/>
                <a:gd name="T6" fmla="*/ 5 w 5"/>
                <a:gd name="T7" fmla="*/ 4 h 5"/>
                <a:gd name="T8" fmla="*/ 4 w 5"/>
                <a:gd name="T9" fmla="*/ 5 h 5"/>
                <a:gd name="T10" fmla="*/ 1 w 5"/>
                <a:gd name="T11" fmla="*/ 5 h 5"/>
                <a:gd name="T12" fmla="*/ 0 w 5"/>
                <a:gd name="T13" fmla="*/ 4 h 5"/>
                <a:gd name="T14" fmla="*/ 0 w 5"/>
                <a:gd name="T15" fmla="*/ 1 h 5"/>
                <a:gd name="T16" fmla="*/ 1 w 5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5">
                  <a:moveTo>
                    <a:pt x="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5" y="0"/>
                    <a:pt x="5" y="1"/>
                    <a:pt x="5" y="1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5"/>
                    <a:pt x="5" y="5"/>
                    <a:pt x="4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5"/>
                    <a:pt x="0" y="5"/>
                    <a:pt x="0" y="4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334D5E"/>
            </a:solidFill>
            <a:ln w="19050" cap="flat">
              <a:solidFill>
                <a:srgbClr val="F5791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Freeform 11"/>
            <p:cNvSpPr>
              <a:spLocks/>
            </p:cNvSpPr>
            <p:nvPr/>
          </p:nvSpPr>
          <p:spPr bwMode="auto">
            <a:xfrm>
              <a:off x="787" y="1414"/>
              <a:ext cx="12" cy="14"/>
            </a:xfrm>
            <a:custGeom>
              <a:avLst/>
              <a:gdLst>
                <a:gd name="T0" fmla="*/ 1 w 5"/>
                <a:gd name="T1" fmla="*/ 0 h 6"/>
                <a:gd name="T2" fmla="*/ 4 w 5"/>
                <a:gd name="T3" fmla="*/ 0 h 6"/>
                <a:gd name="T4" fmla="*/ 5 w 5"/>
                <a:gd name="T5" fmla="*/ 1 h 6"/>
                <a:gd name="T6" fmla="*/ 5 w 5"/>
                <a:gd name="T7" fmla="*/ 4 h 6"/>
                <a:gd name="T8" fmla="*/ 4 w 5"/>
                <a:gd name="T9" fmla="*/ 6 h 6"/>
                <a:gd name="T10" fmla="*/ 1 w 5"/>
                <a:gd name="T11" fmla="*/ 6 h 6"/>
                <a:gd name="T12" fmla="*/ 0 w 5"/>
                <a:gd name="T13" fmla="*/ 4 h 6"/>
                <a:gd name="T14" fmla="*/ 0 w 5"/>
                <a:gd name="T15" fmla="*/ 1 h 6"/>
                <a:gd name="T16" fmla="*/ 1 w 5"/>
                <a:gd name="T1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6">
                  <a:moveTo>
                    <a:pt x="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5" y="0"/>
                    <a:pt x="5" y="1"/>
                    <a:pt x="5" y="1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5"/>
                    <a:pt x="5" y="6"/>
                    <a:pt x="4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6"/>
                    <a:pt x="0" y="5"/>
                    <a:pt x="0" y="4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334D5E"/>
            </a:solidFill>
            <a:ln w="19050" cap="flat">
              <a:solidFill>
                <a:srgbClr val="F5791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Freeform 12"/>
            <p:cNvSpPr>
              <a:spLocks/>
            </p:cNvSpPr>
            <p:nvPr/>
          </p:nvSpPr>
          <p:spPr bwMode="auto">
            <a:xfrm>
              <a:off x="693" y="1369"/>
              <a:ext cx="14" cy="12"/>
            </a:xfrm>
            <a:custGeom>
              <a:avLst/>
              <a:gdLst>
                <a:gd name="T0" fmla="*/ 1 w 6"/>
                <a:gd name="T1" fmla="*/ 0 h 5"/>
                <a:gd name="T2" fmla="*/ 4 w 6"/>
                <a:gd name="T3" fmla="*/ 0 h 5"/>
                <a:gd name="T4" fmla="*/ 6 w 6"/>
                <a:gd name="T5" fmla="*/ 1 h 5"/>
                <a:gd name="T6" fmla="*/ 6 w 6"/>
                <a:gd name="T7" fmla="*/ 4 h 5"/>
                <a:gd name="T8" fmla="*/ 4 w 6"/>
                <a:gd name="T9" fmla="*/ 5 h 5"/>
                <a:gd name="T10" fmla="*/ 1 w 6"/>
                <a:gd name="T11" fmla="*/ 5 h 5"/>
                <a:gd name="T12" fmla="*/ 0 w 6"/>
                <a:gd name="T13" fmla="*/ 4 h 5"/>
                <a:gd name="T14" fmla="*/ 0 w 6"/>
                <a:gd name="T15" fmla="*/ 1 h 5"/>
                <a:gd name="T16" fmla="*/ 1 w 6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5">
                  <a:moveTo>
                    <a:pt x="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5" y="0"/>
                    <a:pt x="6" y="1"/>
                    <a:pt x="6" y="1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5"/>
                    <a:pt x="5" y="5"/>
                    <a:pt x="4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5"/>
                    <a:pt x="0" y="5"/>
                    <a:pt x="0" y="4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334D5E"/>
            </a:solidFill>
            <a:ln w="19050" cap="flat">
              <a:solidFill>
                <a:srgbClr val="F5791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Freeform 13"/>
            <p:cNvSpPr>
              <a:spLocks/>
            </p:cNvSpPr>
            <p:nvPr/>
          </p:nvSpPr>
          <p:spPr bwMode="auto">
            <a:xfrm>
              <a:off x="693" y="1458"/>
              <a:ext cx="14" cy="15"/>
            </a:xfrm>
            <a:custGeom>
              <a:avLst/>
              <a:gdLst>
                <a:gd name="T0" fmla="*/ 1 w 6"/>
                <a:gd name="T1" fmla="*/ 0 h 6"/>
                <a:gd name="T2" fmla="*/ 4 w 6"/>
                <a:gd name="T3" fmla="*/ 0 h 6"/>
                <a:gd name="T4" fmla="*/ 6 w 6"/>
                <a:gd name="T5" fmla="*/ 1 h 6"/>
                <a:gd name="T6" fmla="*/ 6 w 6"/>
                <a:gd name="T7" fmla="*/ 4 h 6"/>
                <a:gd name="T8" fmla="*/ 4 w 6"/>
                <a:gd name="T9" fmla="*/ 6 h 6"/>
                <a:gd name="T10" fmla="*/ 1 w 6"/>
                <a:gd name="T11" fmla="*/ 6 h 6"/>
                <a:gd name="T12" fmla="*/ 0 w 6"/>
                <a:gd name="T13" fmla="*/ 4 h 6"/>
                <a:gd name="T14" fmla="*/ 0 w 6"/>
                <a:gd name="T15" fmla="*/ 1 h 6"/>
                <a:gd name="T16" fmla="*/ 1 w 6"/>
                <a:gd name="T1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6">
                  <a:moveTo>
                    <a:pt x="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5" y="0"/>
                    <a:pt x="6" y="1"/>
                    <a:pt x="6" y="1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5"/>
                    <a:pt x="5" y="6"/>
                    <a:pt x="4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6"/>
                    <a:pt x="0" y="5"/>
                    <a:pt x="0" y="4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334D5E"/>
            </a:solidFill>
            <a:ln w="19050" cap="flat">
              <a:solidFill>
                <a:srgbClr val="F5791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Freeform 14"/>
            <p:cNvSpPr>
              <a:spLocks/>
            </p:cNvSpPr>
            <p:nvPr/>
          </p:nvSpPr>
          <p:spPr bwMode="auto">
            <a:xfrm>
              <a:off x="693" y="1414"/>
              <a:ext cx="14" cy="14"/>
            </a:xfrm>
            <a:custGeom>
              <a:avLst/>
              <a:gdLst>
                <a:gd name="T0" fmla="*/ 1 w 6"/>
                <a:gd name="T1" fmla="*/ 0 h 6"/>
                <a:gd name="T2" fmla="*/ 4 w 6"/>
                <a:gd name="T3" fmla="*/ 0 h 6"/>
                <a:gd name="T4" fmla="*/ 6 w 6"/>
                <a:gd name="T5" fmla="*/ 1 h 6"/>
                <a:gd name="T6" fmla="*/ 6 w 6"/>
                <a:gd name="T7" fmla="*/ 4 h 6"/>
                <a:gd name="T8" fmla="*/ 4 w 6"/>
                <a:gd name="T9" fmla="*/ 6 h 6"/>
                <a:gd name="T10" fmla="*/ 1 w 6"/>
                <a:gd name="T11" fmla="*/ 6 h 6"/>
                <a:gd name="T12" fmla="*/ 0 w 6"/>
                <a:gd name="T13" fmla="*/ 4 h 6"/>
                <a:gd name="T14" fmla="*/ 0 w 6"/>
                <a:gd name="T15" fmla="*/ 1 h 6"/>
                <a:gd name="T16" fmla="*/ 1 w 6"/>
                <a:gd name="T1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6">
                  <a:moveTo>
                    <a:pt x="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5" y="0"/>
                    <a:pt x="6" y="1"/>
                    <a:pt x="6" y="1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5"/>
                    <a:pt x="5" y="6"/>
                    <a:pt x="4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6"/>
                    <a:pt x="0" y="5"/>
                    <a:pt x="0" y="4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334D5E"/>
            </a:solidFill>
            <a:ln w="19050" cap="flat">
              <a:solidFill>
                <a:srgbClr val="F5791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Freeform 15"/>
            <p:cNvSpPr>
              <a:spLocks/>
            </p:cNvSpPr>
            <p:nvPr/>
          </p:nvSpPr>
          <p:spPr bwMode="auto">
            <a:xfrm>
              <a:off x="589" y="1246"/>
              <a:ext cx="314" cy="111"/>
            </a:xfrm>
            <a:custGeom>
              <a:avLst/>
              <a:gdLst>
                <a:gd name="T0" fmla="*/ 133 w 133"/>
                <a:gd name="T1" fmla="*/ 29 h 47"/>
                <a:gd name="T2" fmla="*/ 131 w 133"/>
                <a:gd name="T3" fmla="*/ 43 h 47"/>
                <a:gd name="T4" fmla="*/ 127 w 133"/>
                <a:gd name="T5" fmla="*/ 47 h 47"/>
                <a:gd name="T6" fmla="*/ 127 w 133"/>
                <a:gd name="T7" fmla="*/ 47 h 47"/>
                <a:gd name="T8" fmla="*/ 127 w 133"/>
                <a:gd name="T9" fmla="*/ 47 h 47"/>
                <a:gd name="T10" fmla="*/ 126 w 133"/>
                <a:gd name="T11" fmla="*/ 47 h 47"/>
                <a:gd name="T12" fmla="*/ 102 w 133"/>
                <a:gd name="T13" fmla="*/ 44 h 47"/>
                <a:gd name="T14" fmla="*/ 98 w 133"/>
                <a:gd name="T15" fmla="*/ 38 h 47"/>
                <a:gd name="T16" fmla="*/ 87 w 133"/>
                <a:gd name="T17" fmla="*/ 20 h 47"/>
                <a:gd name="T18" fmla="*/ 67 w 133"/>
                <a:gd name="T19" fmla="*/ 18 h 47"/>
                <a:gd name="T20" fmla="*/ 67 w 133"/>
                <a:gd name="T21" fmla="*/ 18 h 47"/>
                <a:gd name="T22" fmla="*/ 67 w 133"/>
                <a:gd name="T23" fmla="*/ 18 h 47"/>
                <a:gd name="T24" fmla="*/ 67 w 133"/>
                <a:gd name="T25" fmla="*/ 18 h 47"/>
                <a:gd name="T26" fmla="*/ 66 w 133"/>
                <a:gd name="T27" fmla="*/ 18 h 47"/>
                <a:gd name="T28" fmla="*/ 66 w 133"/>
                <a:gd name="T29" fmla="*/ 18 h 47"/>
                <a:gd name="T30" fmla="*/ 66 w 133"/>
                <a:gd name="T31" fmla="*/ 18 h 47"/>
                <a:gd name="T32" fmla="*/ 66 w 133"/>
                <a:gd name="T33" fmla="*/ 18 h 47"/>
                <a:gd name="T34" fmla="*/ 47 w 133"/>
                <a:gd name="T35" fmla="*/ 20 h 47"/>
                <a:gd name="T36" fmla="*/ 35 w 133"/>
                <a:gd name="T37" fmla="*/ 38 h 47"/>
                <a:gd name="T38" fmla="*/ 31 w 133"/>
                <a:gd name="T39" fmla="*/ 44 h 47"/>
                <a:gd name="T40" fmla="*/ 7 w 133"/>
                <a:gd name="T41" fmla="*/ 47 h 47"/>
                <a:gd name="T42" fmla="*/ 6 w 133"/>
                <a:gd name="T43" fmla="*/ 47 h 47"/>
                <a:gd name="T44" fmla="*/ 6 w 133"/>
                <a:gd name="T45" fmla="*/ 47 h 47"/>
                <a:gd name="T46" fmla="*/ 6 w 133"/>
                <a:gd name="T47" fmla="*/ 47 h 47"/>
                <a:gd name="T48" fmla="*/ 2 w 133"/>
                <a:gd name="T49" fmla="*/ 43 h 47"/>
                <a:gd name="T50" fmla="*/ 0 w 133"/>
                <a:gd name="T51" fmla="*/ 29 h 47"/>
                <a:gd name="T52" fmla="*/ 0 w 133"/>
                <a:gd name="T53" fmla="*/ 27 h 47"/>
                <a:gd name="T54" fmla="*/ 67 w 133"/>
                <a:gd name="T55" fmla="*/ 0 h 47"/>
                <a:gd name="T56" fmla="*/ 133 w 133"/>
                <a:gd name="T57" fmla="*/ 27 h 47"/>
                <a:gd name="T58" fmla="*/ 133 w 133"/>
                <a:gd name="T59" fmla="*/ 29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3" h="47">
                  <a:moveTo>
                    <a:pt x="133" y="29"/>
                  </a:moveTo>
                  <a:cubicBezTo>
                    <a:pt x="131" y="43"/>
                    <a:pt x="131" y="43"/>
                    <a:pt x="131" y="43"/>
                  </a:cubicBezTo>
                  <a:cubicBezTo>
                    <a:pt x="131" y="46"/>
                    <a:pt x="129" y="47"/>
                    <a:pt x="127" y="47"/>
                  </a:cubicBezTo>
                  <a:cubicBezTo>
                    <a:pt x="127" y="47"/>
                    <a:pt x="127" y="47"/>
                    <a:pt x="127" y="47"/>
                  </a:cubicBezTo>
                  <a:cubicBezTo>
                    <a:pt x="127" y="47"/>
                    <a:pt x="127" y="47"/>
                    <a:pt x="127" y="47"/>
                  </a:cubicBezTo>
                  <a:cubicBezTo>
                    <a:pt x="126" y="47"/>
                    <a:pt x="126" y="47"/>
                    <a:pt x="126" y="47"/>
                  </a:cubicBezTo>
                  <a:cubicBezTo>
                    <a:pt x="102" y="44"/>
                    <a:pt x="102" y="44"/>
                    <a:pt x="102" y="44"/>
                  </a:cubicBezTo>
                  <a:cubicBezTo>
                    <a:pt x="99" y="43"/>
                    <a:pt x="98" y="41"/>
                    <a:pt x="98" y="38"/>
                  </a:cubicBezTo>
                  <a:cubicBezTo>
                    <a:pt x="100" y="25"/>
                    <a:pt x="104" y="23"/>
                    <a:pt x="87" y="20"/>
                  </a:cubicBezTo>
                  <a:cubicBezTo>
                    <a:pt x="78" y="18"/>
                    <a:pt x="68" y="18"/>
                    <a:pt x="67" y="18"/>
                  </a:cubicBezTo>
                  <a:cubicBezTo>
                    <a:pt x="67" y="18"/>
                    <a:pt x="67" y="18"/>
                    <a:pt x="67" y="18"/>
                  </a:cubicBezTo>
                  <a:cubicBezTo>
                    <a:pt x="67" y="18"/>
                    <a:pt x="67" y="18"/>
                    <a:pt x="67" y="18"/>
                  </a:cubicBezTo>
                  <a:cubicBezTo>
                    <a:pt x="67" y="18"/>
                    <a:pt x="67" y="18"/>
                    <a:pt x="67" y="18"/>
                  </a:cubicBezTo>
                  <a:cubicBezTo>
                    <a:pt x="66" y="18"/>
                    <a:pt x="66" y="18"/>
                    <a:pt x="66" y="18"/>
                  </a:cubicBezTo>
                  <a:cubicBezTo>
                    <a:pt x="66" y="18"/>
                    <a:pt x="66" y="18"/>
                    <a:pt x="66" y="18"/>
                  </a:cubicBezTo>
                  <a:cubicBezTo>
                    <a:pt x="66" y="18"/>
                    <a:pt x="66" y="18"/>
                    <a:pt x="66" y="18"/>
                  </a:cubicBezTo>
                  <a:cubicBezTo>
                    <a:pt x="66" y="18"/>
                    <a:pt x="66" y="18"/>
                    <a:pt x="66" y="18"/>
                  </a:cubicBezTo>
                  <a:cubicBezTo>
                    <a:pt x="65" y="18"/>
                    <a:pt x="55" y="18"/>
                    <a:pt x="47" y="20"/>
                  </a:cubicBezTo>
                  <a:cubicBezTo>
                    <a:pt x="29" y="23"/>
                    <a:pt x="33" y="25"/>
                    <a:pt x="35" y="38"/>
                  </a:cubicBezTo>
                  <a:cubicBezTo>
                    <a:pt x="35" y="41"/>
                    <a:pt x="34" y="43"/>
                    <a:pt x="31" y="44"/>
                  </a:cubicBezTo>
                  <a:cubicBezTo>
                    <a:pt x="7" y="47"/>
                    <a:pt x="7" y="47"/>
                    <a:pt x="7" y="47"/>
                  </a:cubicBezTo>
                  <a:cubicBezTo>
                    <a:pt x="7" y="47"/>
                    <a:pt x="7" y="47"/>
                    <a:pt x="6" y="47"/>
                  </a:cubicBezTo>
                  <a:cubicBezTo>
                    <a:pt x="6" y="47"/>
                    <a:pt x="6" y="47"/>
                    <a:pt x="6" y="47"/>
                  </a:cubicBezTo>
                  <a:cubicBezTo>
                    <a:pt x="6" y="47"/>
                    <a:pt x="6" y="47"/>
                    <a:pt x="6" y="47"/>
                  </a:cubicBezTo>
                  <a:cubicBezTo>
                    <a:pt x="4" y="47"/>
                    <a:pt x="2" y="46"/>
                    <a:pt x="2" y="43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8"/>
                    <a:pt x="0" y="27"/>
                  </a:cubicBezTo>
                  <a:cubicBezTo>
                    <a:pt x="0" y="11"/>
                    <a:pt x="33" y="2"/>
                    <a:pt x="67" y="0"/>
                  </a:cubicBezTo>
                  <a:cubicBezTo>
                    <a:pt x="100" y="2"/>
                    <a:pt x="133" y="11"/>
                    <a:pt x="133" y="27"/>
                  </a:cubicBezTo>
                  <a:cubicBezTo>
                    <a:pt x="133" y="28"/>
                    <a:pt x="133" y="29"/>
                    <a:pt x="133" y="29"/>
                  </a:cubicBezTo>
                  <a:close/>
                </a:path>
              </a:pathLst>
            </a:custGeom>
            <a:noFill/>
            <a:ln w="19050" cap="flat">
              <a:solidFill>
                <a:srgbClr val="F5791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Freeform 16"/>
            <p:cNvSpPr>
              <a:spLocks/>
            </p:cNvSpPr>
            <p:nvPr/>
          </p:nvSpPr>
          <p:spPr bwMode="auto">
            <a:xfrm>
              <a:off x="622" y="1376"/>
              <a:ext cx="248" cy="139"/>
            </a:xfrm>
            <a:custGeom>
              <a:avLst/>
              <a:gdLst>
                <a:gd name="T0" fmla="*/ 96 w 105"/>
                <a:gd name="T1" fmla="*/ 0 h 59"/>
                <a:gd name="T2" fmla="*/ 105 w 105"/>
                <a:gd name="T3" fmla="*/ 34 h 59"/>
                <a:gd name="T4" fmla="*/ 105 w 105"/>
                <a:gd name="T5" fmla="*/ 44 h 59"/>
                <a:gd name="T6" fmla="*/ 92 w 105"/>
                <a:gd name="T7" fmla="*/ 59 h 59"/>
                <a:gd name="T8" fmla="*/ 13 w 105"/>
                <a:gd name="T9" fmla="*/ 59 h 59"/>
                <a:gd name="T10" fmla="*/ 0 w 105"/>
                <a:gd name="T11" fmla="*/ 44 h 59"/>
                <a:gd name="T12" fmla="*/ 0 w 105"/>
                <a:gd name="T13" fmla="*/ 34 h 59"/>
                <a:gd name="T14" fmla="*/ 10 w 105"/>
                <a:gd name="T1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59">
                  <a:moveTo>
                    <a:pt x="96" y="0"/>
                  </a:moveTo>
                  <a:cubicBezTo>
                    <a:pt x="100" y="13"/>
                    <a:pt x="105" y="30"/>
                    <a:pt x="105" y="34"/>
                  </a:cubicBezTo>
                  <a:cubicBezTo>
                    <a:pt x="105" y="44"/>
                    <a:pt x="105" y="44"/>
                    <a:pt x="105" y="44"/>
                  </a:cubicBezTo>
                  <a:cubicBezTo>
                    <a:pt x="105" y="52"/>
                    <a:pt x="99" y="59"/>
                    <a:pt x="92" y="59"/>
                  </a:cubicBezTo>
                  <a:cubicBezTo>
                    <a:pt x="13" y="59"/>
                    <a:pt x="13" y="59"/>
                    <a:pt x="13" y="59"/>
                  </a:cubicBezTo>
                  <a:cubicBezTo>
                    <a:pt x="6" y="59"/>
                    <a:pt x="0" y="52"/>
                    <a:pt x="0" y="4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0"/>
                    <a:pt x="5" y="13"/>
                    <a:pt x="10" y="0"/>
                  </a:cubicBezTo>
                </a:path>
              </a:pathLst>
            </a:custGeom>
            <a:noFill/>
            <a:ln w="19050" cap="rnd">
              <a:solidFill>
                <a:srgbClr val="F579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5495611" y="2188973"/>
            <a:ext cx="604287" cy="573738"/>
            <a:chOff x="1923256" y="3646479"/>
            <a:chExt cx="606056" cy="573738"/>
          </a:xfrm>
        </p:grpSpPr>
        <p:grpSp>
          <p:nvGrpSpPr>
            <p:cNvPr id="26" name="Группа 25"/>
            <p:cNvGrpSpPr/>
            <p:nvPr/>
          </p:nvGrpSpPr>
          <p:grpSpPr>
            <a:xfrm>
              <a:off x="2190524" y="3646479"/>
              <a:ext cx="338788" cy="338788"/>
              <a:chOff x="988295" y="3743202"/>
              <a:chExt cx="482381" cy="482381"/>
            </a:xfrm>
          </p:grpSpPr>
          <p:sp>
            <p:nvSpPr>
              <p:cNvPr id="32" name="Freeform 160"/>
              <p:cNvSpPr>
                <a:spLocks/>
              </p:cNvSpPr>
              <p:nvPr/>
            </p:nvSpPr>
            <p:spPr bwMode="auto">
              <a:xfrm>
                <a:off x="988295" y="3743202"/>
                <a:ext cx="482381" cy="482381"/>
              </a:xfrm>
              <a:custGeom>
                <a:avLst/>
                <a:gdLst>
                  <a:gd name="T0" fmla="*/ 45 w 91"/>
                  <a:gd name="T1" fmla="*/ 0 h 91"/>
                  <a:gd name="T2" fmla="*/ 54 w 91"/>
                  <a:gd name="T3" fmla="*/ 1 h 91"/>
                  <a:gd name="T4" fmla="*/ 55 w 91"/>
                  <a:gd name="T5" fmla="*/ 13 h 91"/>
                  <a:gd name="T6" fmla="*/ 62 w 91"/>
                  <a:gd name="T7" fmla="*/ 15 h 91"/>
                  <a:gd name="T8" fmla="*/ 70 w 91"/>
                  <a:gd name="T9" fmla="*/ 8 h 91"/>
                  <a:gd name="T10" fmla="*/ 77 w 91"/>
                  <a:gd name="T11" fmla="*/ 14 h 91"/>
                  <a:gd name="T12" fmla="*/ 83 w 91"/>
                  <a:gd name="T13" fmla="*/ 21 h 91"/>
                  <a:gd name="T14" fmla="*/ 76 w 91"/>
                  <a:gd name="T15" fmla="*/ 29 h 91"/>
                  <a:gd name="T16" fmla="*/ 78 w 91"/>
                  <a:gd name="T17" fmla="*/ 36 h 91"/>
                  <a:gd name="T18" fmla="*/ 90 w 91"/>
                  <a:gd name="T19" fmla="*/ 37 h 91"/>
                  <a:gd name="T20" fmla="*/ 91 w 91"/>
                  <a:gd name="T21" fmla="*/ 46 h 91"/>
                  <a:gd name="T22" fmla="*/ 90 w 91"/>
                  <a:gd name="T23" fmla="*/ 55 h 91"/>
                  <a:gd name="T24" fmla="*/ 78 w 91"/>
                  <a:gd name="T25" fmla="*/ 56 h 91"/>
                  <a:gd name="T26" fmla="*/ 76 w 91"/>
                  <a:gd name="T27" fmla="*/ 62 h 91"/>
                  <a:gd name="T28" fmla="*/ 83 w 91"/>
                  <a:gd name="T29" fmla="*/ 71 h 91"/>
                  <a:gd name="T30" fmla="*/ 77 w 91"/>
                  <a:gd name="T31" fmla="*/ 78 h 91"/>
                  <a:gd name="T32" fmla="*/ 70 w 91"/>
                  <a:gd name="T33" fmla="*/ 83 h 91"/>
                  <a:gd name="T34" fmla="*/ 62 w 91"/>
                  <a:gd name="T35" fmla="*/ 76 h 91"/>
                  <a:gd name="T36" fmla="*/ 55 w 91"/>
                  <a:gd name="T37" fmla="*/ 79 h 91"/>
                  <a:gd name="T38" fmla="*/ 54 w 91"/>
                  <a:gd name="T39" fmla="*/ 90 h 91"/>
                  <a:gd name="T40" fmla="*/ 45 w 91"/>
                  <a:gd name="T41" fmla="*/ 91 h 91"/>
                  <a:gd name="T42" fmla="*/ 36 w 91"/>
                  <a:gd name="T43" fmla="*/ 90 h 91"/>
                  <a:gd name="T44" fmla="*/ 35 w 91"/>
                  <a:gd name="T45" fmla="*/ 79 h 91"/>
                  <a:gd name="T46" fmla="*/ 29 w 91"/>
                  <a:gd name="T47" fmla="*/ 76 h 91"/>
                  <a:gd name="T48" fmla="*/ 20 w 91"/>
                  <a:gd name="T49" fmla="*/ 83 h 91"/>
                  <a:gd name="T50" fmla="*/ 13 w 91"/>
                  <a:gd name="T51" fmla="*/ 78 h 91"/>
                  <a:gd name="T52" fmla="*/ 8 w 91"/>
                  <a:gd name="T53" fmla="*/ 71 h 91"/>
                  <a:gd name="T54" fmla="*/ 15 w 91"/>
                  <a:gd name="T55" fmla="*/ 62 h 91"/>
                  <a:gd name="T56" fmla="*/ 12 w 91"/>
                  <a:gd name="T57" fmla="*/ 56 h 91"/>
                  <a:gd name="T58" fmla="*/ 1 w 91"/>
                  <a:gd name="T59" fmla="*/ 55 h 91"/>
                  <a:gd name="T60" fmla="*/ 0 w 91"/>
                  <a:gd name="T61" fmla="*/ 46 h 91"/>
                  <a:gd name="T62" fmla="*/ 1 w 91"/>
                  <a:gd name="T63" fmla="*/ 37 h 91"/>
                  <a:gd name="T64" fmla="*/ 12 w 91"/>
                  <a:gd name="T65" fmla="*/ 36 h 91"/>
                  <a:gd name="T66" fmla="*/ 15 w 91"/>
                  <a:gd name="T67" fmla="*/ 29 h 91"/>
                  <a:gd name="T68" fmla="*/ 8 w 91"/>
                  <a:gd name="T69" fmla="*/ 21 h 91"/>
                  <a:gd name="T70" fmla="*/ 13 w 91"/>
                  <a:gd name="T71" fmla="*/ 14 h 91"/>
                  <a:gd name="T72" fmla="*/ 20 w 91"/>
                  <a:gd name="T73" fmla="*/ 8 h 91"/>
                  <a:gd name="T74" fmla="*/ 29 w 91"/>
                  <a:gd name="T75" fmla="*/ 15 h 91"/>
                  <a:gd name="T76" fmla="*/ 35 w 91"/>
                  <a:gd name="T77" fmla="*/ 13 h 91"/>
                  <a:gd name="T78" fmla="*/ 36 w 91"/>
                  <a:gd name="T79" fmla="*/ 1 h 91"/>
                  <a:gd name="T80" fmla="*/ 45 w 91"/>
                  <a:gd name="T81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91" h="91">
                    <a:moveTo>
                      <a:pt x="45" y="0"/>
                    </a:moveTo>
                    <a:cubicBezTo>
                      <a:pt x="48" y="0"/>
                      <a:pt x="51" y="1"/>
                      <a:pt x="54" y="1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7" y="13"/>
                      <a:pt x="60" y="14"/>
                      <a:pt x="62" y="15"/>
                    </a:cubicBezTo>
                    <a:cubicBezTo>
                      <a:pt x="70" y="8"/>
                      <a:pt x="70" y="8"/>
                      <a:pt x="70" y="8"/>
                    </a:cubicBezTo>
                    <a:cubicBezTo>
                      <a:pt x="73" y="10"/>
                      <a:pt x="75" y="11"/>
                      <a:pt x="77" y="14"/>
                    </a:cubicBezTo>
                    <a:cubicBezTo>
                      <a:pt x="79" y="16"/>
                      <a:pt x="81" y="18"/>
                      <a:pt x="83" y="21"/>
                    </a:cubicBezTo>
                    <a:cubicBezTo>
                      <a:pt x="76" y="29"/>
                      <a:pt x="76" y="29"/>
                      <a:pt x="76" y="29"/>
                    </a:cubicBezTo>
                    <a:cubicBezTo>
                      <a:pt x="77" y="31"/>
                      <a:pt x="78" y="34"/>
                      <a:pt x="78" y="36"/>
                    </a:cubicBezTo>
                    <a:cubicBezTo>
                      <a:pt x="90" y="37"/>
                      <a:pt x="90" y="37"/>
                      <a:pt x="90" y="37"/>
                    </a:cubicBezTo>
                    <a:cubicBezTo>
                      <a:pt x="90" y="40"/>
                      <a:pt x="91" y="43"/>
                      <a:pt x="91" y="46"/>
                    </a:cubicBezTo>
                    <a:cubicBezTo>
                      <a:pt x="91" y="49"/>
                      <a:pt x="90" y="52"/>
                      <a:pt x="90" y="55"/>
                    </a:cubicBezTo>
                    <a:cubicBezTo>
                      <a:pt x="78" y="56"/>
                      <a:pt x="78" y="56"/>
                      <a:pt x="78" y="56"/>
                    </a:cubicBezTo>
                    <a:cubicBezTo>
                      <a:pt x="78" y="58"/>
                      <a:pt x="77" y="60"/>
                      <a:pt x="76" y="62"/>
                    </a:cubicBezTo>
                    <a:cubicBezTo>
                      <a:pt x="83" y="71"/>
                      <a:pt x="83" y="71"/>
                      <a:pt x="83" y="71"/>
                    </a:cubicBezTo>
                    <a:cubicBezTo>
                      <a:pt x="81" y="73"/>
                      <a:pt x="79" y="76"/>
                      <a:pt x="77" y="78"/>
                    </a:cubicBezTo>
                    <a:cubicBezTo>
                      <a:pt x="75" y="80"/>
                      <a:pt x="73" y="82"/>
                      <a:pt x="70" y="83"/>
                    </a:cubicBezTo>
                    <a:cubicBezTo>
                      <a:pt x="62" y="76"/>
                      <a:pt x="62" y="76"/>
                      <a:pt x="62" y="76"/>
                    </a:cubicBezTo>
                    <a:cubicBezTo>
                      <a:pt x="60" y="77"/>
                      <a:pt x="57" y="78"/>
                      <a:pt x="55" y="79"/>
                    </a:cubicBezTo>
                    <a:cubicBezTo>
                      <a:pt x="54" y="90"/>
                      <a:pt x="54" y="90"/>
                      <a:pt x="54" y="90"/>
                    </a:cubicBezTo>
                    <a:cubicBezTo>
                      <a:pt x="51" y="91"/>
                      <a:pt x="48" y="91"/>
                      <a:pt x="45" y="91"/>
                    </a:cubicBezTo>
                    <a:cubicBezTo>
                      <a:pt x="42" y="91"/>
                      <a:pt x="39" y="91"/>
                      <a:pt x="36" y="90"/>
                    </a:cubicBezTo>
                    <a:cubicBezTo>
                      <a:pt x="35" y="79"/>
                      <a:pt x="35" y="79"/>
                      <a:pt x="35" y="79"/>
                    </a:cubicBezTo>
                    <a:cubicBezTo>
                      <a:pt x="33" y="78"/>
                      <a:pt x="31" y="77"/>
                      <a:pt x="29" y="76"/>
                    </a:cubicBezTo>
                    <a:cubicBezTo>
                      <a:pt x="20" y="83"/>
                      <a:pt x="20" y="83"/>
                      <a:pt x="20" y="83"/>
                    </a:cubicBezTo>
                    <a:cubicBezTo>
                      <a:pt x="18" y="82"/>
                      <a:pt x="15" y="80"/>
                      <a:pt x="13" y="78"/>
                    </a:cubicBezTo>
                    <a:cubicBezTo>
                      <a:pt x="11" y="76"/>
                      <a:pt x="9" y="73"/>
                      <a:pt x="8" y="71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4" y="60"/>
                      <a:pt x="13" y="58"/>
                      <a:pt x="12" y="56"/>
                    </a:cubicBezTo>
                    <a:cubicBezTo>
                      <a:pt x="1" y="55"/>
                      <a:pt x="1" y="55"/>
                      <a:pt x="1" y="55"/>
                    </a:cubicBezTo>
                    <a:cubicBezTo>
                      <a:pt x="0" y="52"/>
                      <a:pt x="0" y="49"/>
                      <a:pt x="0" y="46"/>
                    </a:cubicBezTo>
                    <a:cubicBezTo>
                      <a:pt x="0" y="43"/>
                      <a:pt x="0" y="40"/>
                      <a:pt x="1" y="37"/>
                    </a:cubicBezTo>
                    <a:cubicBezTo>
                      <a:pt x="12" y="36"/>
                      <a:pt x="12" y="36"/>
                      <a:pt x="12" y="36"/>
                    </a:cubicBezTo>
                    <a:cubicBezTo>
                      <a:pt x="13" y="34"/>
                      <a:pt x="14" y="31"/>
                      <a:pt x="15" y="29"/>
                    </a:cubicBezTo>
                    <a:cubicBezTo>
                      <a:pt x="8" y="21"/>
                      <a:pt x="8" y="21"/>
                      <a:pt x="8" y="21"/>
                    </a:cubicBezTo>
                    <a:cubicBezTo>
                      <a:pt x="9" y="18"/>
                      <a:pt x="11" y="16"/>
                      <a:pt x="13" y="14"/>
                    </a:cubicBezTo>
                    <a:cubicBezTo>
                      <a:pt x="15" y="11"/>
                      <a:pt x="18" y="10"/>
                      <a:pt x="20" y="8"/>
                    </a:cubicBezTo>
                    <a:cubicBezTo>
                      <a:pt x="29" y="15"/>
                      <a:pt x="29" y="15"/>
                      <a:pt x="29" y="15"/>
                    </a:cubicBezTo>
                    <a:cubicBezTo>
                      <a:pt x="31" y="14"/>
                      <a:pt x="33" y="13"/>
                      <a:pt x="35" y="13"/>
                    </a:cubicBezTo>
                    <a:cubicBezTo>
                      <a:pt x="36" y="1"/>
                      <a:pt x="36" y="1"/>
                      <a:pt x="36" y="1"/>
                    </a:cubicBezTo>
                    <a:cubicBezTo>
                      <a:pt x="39" y="1"/>
                      <a:pt x="42" y="0"/>
                      <a:pt x="45" y="0"/>
                    </a:cubicBezTo>
                    <a:close/>
                  </a:path>
                </a:pathLst>
              </a:custGeom>
              <a:noFill/>
              <a:ln w="19050" cap="rnd">
                <a:solidFill>
                  <a:srgbClr val="F5791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" name="Oval 161"/>
              <p:cNvSpPr>
                <a:spLocks noChangeArrowheads="1"/>
              </p:cNvSpPr>
              <p:nvPr/>
            </p:nvSpPr>
            <p:spPr bwMode="auto">
              <a:xfrm>
                <a:off x="1131888" y="3886795"/>
                <a:ext cx="190709" cy="195196"/>
              </a:xfrm>
              <a:prstGeom prst="ellipse">
                <a:avLst/>
              </a:prstGeom>
              <a:noFill/>
              <a:ln w="19050" cap="rnd">
                <a:solidFill>
                  <a:srgbClr val="F5791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27" name="Group 21"/>
            <p:cNvGrpSpPr>
              <a:grpSpLocks noChangeAspect="1"/>
            </p:cNvGrpSpPr>
            <p:nvPr/>
          </p:nvGrpSpPr>
          <p:grpSpPr bwMode="auto">
            <a:xfrm>
              <a:off x="1923256" y="3732854"/>
              <a:ext cx="427038" cy="487363"/>
              <a:chOff x="1181" y="2327"/>
              <a:chExt cx="269" cy="307"/>
            </a:xfrm>
          </p:grpSpPr>
          <p:sp>
            <p:nvSpPr>
              <p:cNvPr id="28" name="Freeform 22"/>
              <p:cNvSpPr>
                <a:spLocks/>
              </p:cNvSpPr>
              <p:nvPr/>
            </p:nvSpPr>
            <p:spPr bwMode="auto">
              <a:xfrm>
                <a:off x="1259" y="2426"/>
                <a:ext cx="99" cy="120"/>
              </a:xfrm>
              <a:custGeom>
                <a:avLst/>
                <a:gdLst>
                  <a:gd name="T0" fmla="*/ 6 w 42"/>
                  <a:gd name="T1" fmla="*/ 0 h 51"/>
                  <a:gd name="T2" fmla="*/ 11 w 42"/>
                  <a:gd name="T3" fmla="*/ 33 h 51"/>
                  <a:gd name="T4" fmla="*/ 42 w 42"/>
                  <a:gd name="T5" fmla="*/ 47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51">
                    <a:moveTo>
                      <a:pt x="6" y="0"/>
                    </a:moveTo>
                    <a:cubicBezTo>
                      <a:pt x="0" y="7"/>
                      <a:pt x="2" y="21"/>
                      <a:pt x="11" y="33"/>
                    </a:cubicBezTo>
                    <a:cubicBezTo>
                      <a:pt x="20" y="46"/>
                      <a:pt x="34" y="51"/>
                      <a:pt x="42" y="47"/>
                    </a:cubicBezTo>
                  </a:path>
                </a:pathLst>
              </a:custGeom>
              <a:noFill/>
              <a:ln w="22225" cap="rnd">
                <a:solidFill>
                  <a:srgbClr val="F5791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" name="Freeform 23"/>
              <p:cNvSpPr>
                <a:spLocks/>
              </p:cNvSpPr>
              <p:nvPr/>
            </p:nvSpPr>
            <p:spPr bwMode="auto">
              <a:xfrm>
                <a:off x="1181" y="2360"/>
                <a:ext cx="226" cy="274"/>
              </a:xfrm>
              <a:custGeom>
                <a:avLst/>
                <a:gdLst>
                  <a:gd name="T0" fmla="*/ 96 w 96"/>
                  <a:gd name="T1" fmla="*/ 102 h 116"/>
                  <a:gd name="T2" fmla="*/ 89 w 96"/>
                  <a:gd name="T3" fmla="*/ 108 h 116"/>
                  <a:gd name="T4" fmla="*/ 30 w 96"/>
                  <a:gd name="T5" fmla="*/ 72 h 116"/>
                  <a:gd name="T6" fmla="*/ 10 w 96"/>
                  <a:gd name="T7" fmla="*/ 6 h 116"/>
                  <a:gd name="T8" fmla="*/ 18 w 96"/>
                  <a:gd name="T9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116">
                    <a:moveTo>
                      <a:pt x="96" y="102"/>
                    </a:moveTo>
                    <a:cubicBezTo>
                      <a:pt x="96" y="103"/>
                      <a:pt x="94" y="104"/>
                      <a:pt x="89" y="108"/>
                    </a:cubicBezTo>
                    <a:cubicBezTo>
                      <a:pt x="78" y="116"/>
                      <a:pt x="52" y="101"/>
                      <a:pt x="30" y="72"/>
                    </a:cubicBezTo>
                    <a:cubicBezTo>
                      <a:pt x="8" y="43"/>
                      <a:pt x="0" y="14"/>
                      <a:pt x="10" y="6"/>
                    </a:cubicBezTo>
                    <a:cubicBezTo>
                      <a:pt x="16" y="1"/>
                      <a:pt x="17" y="0"/>
                      <a:pt x="18" y="0"/>
                    </a:cubicBezTo>
                  </a:path>
                </a:pathLst>
              </a:custGeom>
              <a:noFill/>
              <a:ln w="22225" cap="rnd">
                <a:solidFill>
                  <a:srgbClr val="F5791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" name="Freeform 24"/>
              <p:cNvSpPr>
                <a:spLocks/>
              </p:cNvSpPr>
              <p:nvPr/>
            </p:nvSpPr>
            <p:spPr bwMode="auto">
              <a:xfrm>
                <a:off x="1363" y="2497"/>
                <a:ext cx="87" cy="99"/>
              </a:xfrm>
              <a:custGeom>
                <a:avLst/>
                <a:gdLst>
                  <a:gd name="T0" fmla="*/ 21 w 37"/>
                  <a:gd name="T1" fmla="*/ 40 h 42"/>
                  <a:gd name="T2" fmla="*/ 1 w 37"/>
                  <a:gd name="T3" fmla="*/ 13 h 42"/>
                  <a:gd name="T4" fmla="*/ 1 w 37"/>
                  <a:gd name="T5" fmla="*/ 9 h 42"/>
                  <a:gd name="T6" fmla="*/ 11 w 37"/>
                  <a:gd name="T7" fmla="*/ 1 h 42"/>
                  <a:gd name="T8" fmla="*/ 16 w 37"/>
                  <a:gd name="T9" fmla="*/ 2 h 42"/>
                  <a:gd name="T10" fmla="*/ 36 w 37"/>
                  <a:gd name="T11" fmla="*/ 29 h 42"/>
                  <a:gd name="T12" fmla="*/ 36 w 37"/>
                  <a:gd name="T13" fmla="*/ 34 h 42"/>
                  <a:gd name="T14" fmla="*/ 26 w 37"/>
                  <a:gd name="T15" fmla="*/ 41 h 42"/>
                  <a:gd name="T16" fmla="*/ 21 w 37"/>
                  <a:gd name="T17" fmla="*/ 4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" h="42">
                    <a:moveTo>
                      <a:pt x="21" y="40"/>
                    </a:moveTo>
                    <a:cubicBezTo>
                      <a:pt x="1" y="13"/>
                      <a:pt x="1" y="13"/>
                      <a:pt x="1" y="13"/>
                    </a:cubicBezTo>
                    <a:cubicBezTo>
                      <a:pt x="0" y="12"/>
                      <a:pt x="0" y="10"/>
                      <a:pt x="1" y="9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2" y="0"/>
                      <a:pt x="15" y="0"/>
                      <a:pt x="16" y="2"/>
                    </a:cubicBezTo>
                    <a:cubicBezTo>
                      <a:pt x="36" y="29"/>
                      <a:pt x="36" y="29"/>
                      <a:pt x="36" y="29"/>
                    </a:cubicBezTo>
                    <a:cubicBezTo>
                      <a:pt x="37" y="30"/>
                      <a:pt x="37" y="33"/>
                      <a:pt x="36" y="34"/>
                    </a:cubicBezTo>
                    <a:cubicBezTo>
                      <a:pt x="26" y="41"/>
                      <a:pt x="26" y="41"/>
                      <a:pt x="26" y="41"/>
                    </a:cubicBezTo>
                    <a:cubicBezTo>
                      <a:pt x="25" y="42"/>
                      <a:pt x="23" y="42"/>
                      <a:pt x="21" y="40"/>
                    </a:cubicBezTo>
                    <a:close/>
                  </a:path>
                </a:pathLst>
              </a:custGeom>
              <a:noFill/>
              <a:ln w="22225" cap="rnd">
                <a:solidFill>
                  <a:srgbClr val="F5791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" name="Freeform 25"/>
              <p:cNvSpPr>
                <a:spLocks/>
              </p:cNvSpPr>
              <p:nvPr/>
            </p:nvSpPr>
            <p:spPr bwMode="auto">
              <a:xfrm>
                <a:off x="1230" y="2327"/>
                <a:ext cx="90" cy="99"/>
              </a:xfrm>
              <a:custGeom>
                <a:avLst/>
                <a:gdLst>
                  <a:gd name="T0" fmla="*/ 22 w 38"/>
                  <a:gd name="T1" fmla="*/ 40 h 42"/>
                  <a:gd name="T2" fmla="*/ 1 w 38"/>
                  <a:gd name="T3" fmla="*/ 13 h 42"/>
                  <a:gd name="T4" fmla="*/ 2 w 38"/>
                  <a:gd name="T5" fmla="*/ 8 h 42"/>
                  <a:gd name="T6" fmla="*/ 11 w 38"/>
                  <a:gd name="T7" fmla="*/ 1 h 42"/>
                  <a:gd name="T8" fmla="*/ 16 w 38"/>
                  <a:gd name="T9" fmla="*/ 2 h 42"/>
                  <a:gd name="T10" fmla="*/ 37 w 38"/>
                  <a:gd name="T11" fmla="*/ 29 h 42"/>
                  <a:gd name="T12" fmla="*/ 36 w 38"/>
                  <a:gd name="T13" fmla="*/ 34 h 42"/>
                  <a:gd name="T14" fmla="*/ 27 w 38"/>
                  <a:gd name="T15" fmla="*/ 41 h 42"/>
                  <a:gd name="T16" fmla="*/ 22 w 38"/>
                  <a:gd name="T17" fmla="*/ 4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42">
                    <a:moveTo>
                      <a:pt x="22" y="40"/>
                    </a:moveTo>
                    <a:cubicBezTo>
                      <a:pt x="1" y="13"/>
                      <a:pt x="1" y="13"/>
                      <a:pt x="1" y="13"/>
                    </a:cubicBezTo>
                    <a:cubicBezTo>
                      <a:pt x="0" y="12"/>
                      <a:pt x="0" y="9"/>
                      <a:pt x="2" y="8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3" y="0"/>
                      <a:pt x="15" y="0"/>
                      <a:pt x="16" y="2"/>
                    </a:cubicBezTo>
                    <a:cubicBezTo>
                      <a:pt x="37" y="29"/>
                      <a:pt x="37" y="29"/>
                      <a:pt x="37" y="29"/>
                    </a:cubicBezTo>
                    <a:cubicBezTo>
                      <a:pt x="38" y="30"/>
                      <a:pt x="38" y="32"/>
                      <a:pt x="36" y="34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5" y="42"/>
                      <a:pt x="23" y="42"/>
                      <a:pt x="22" y="40"/>
                    </a:cubicBezTo>
                    <a:close/>
                  </a:path>
                </a:pathLst>
              </a:custGeom>
              <a:noFill/>
              <a:ln w="22225" cap="rnd">
                <a:solidFill>
                  <a:srgbClr val="F5791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pic>
        <p:nvPicPr>
          <p:cNvPr id="34" name="Рисунок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276" y="3762124"/>
            <a:ext cx="1275559" cy="1275559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37" b="12816"/>
          <a:stretch/>
        </p:blipFill>
        <p:spPr>
          <a:xfrm>
            <a:off x="1316411" y="5160521"/>
            <a:ext cx="1703287" cy="1271452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470"/>
          <a:stretch/>
        </p:blipFill>
        <p:spPr>
          <a:xfrm>
            <a:off x="7674952" y="4062979"/>
            <a:ext cx="2453405" cy="1681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393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5" name="Группа 1034"/>
          <p:cNvGrpSpPr/>
          <p:nvPr/>
        </p:nvGrpSpPr>
        <p:grpSpPr>
          <a:xfrm>
            <a:off x="4292691" y="3573661"/>
            <a:ext cx="700014" cy="693282"/>
            <a:chOff x="-1203325" y="4278312"/>
            <a:chExt cx="495301" cy="490538"/>
          </a:xfrm>
        </p:grpSpPr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-1123950" y="4278312"/>
              <a:ext cx="341313" cy="457200"/>
            </a:xfrm>
            <a:custGeom>
              <a:avLst/>
              <a:gdLst>
                <a:gd name="T0" fmla="*/ 54 w 91"/>
                <a:gd name="T1" fmla="*/ 122 h 122"/>
                <a:gd name="T2" fmla="*/ 78 w 91"/>
                <a:gd name="T3" fmla="*/ 112 h 122"/>
                <a:gd name="T4" fmla="*/ 91 w 91"/>
                <a:gd name="T5" fmla="*/ 81 h 122"/>
                <a:gd name="T6" fmla="*/ 91 w 91"/>
                <a:gd name="T7" fmla="*/ 43 h 122"/>
                <a:gd name="T8" fmla="*/ 78 w 91"/>
                <a:gd name="T9" fmla="*/ 13 h 122"/>
                <a:gd name="T10" fmla="*/ 48 w 91"/>
                <a:gd name="T11" fmla="*/ 0 h 122"/>
                <a:gd name="T12" fmla="*/ 43 w 91"/>
                <a:gd name="T13" fmla="*/ 0 h 122"/>
                <a:gd name="T14" fmla="*/ 13 w 91"/>
                <a:gd name="T15" fmla="*/ 13 h 122"/>
                <a:gd name="T16" fmla="*/ 0 w 91"/>
                <a:gd name="T17" fmla="*/ 43 h 122"/>
                <a:gd name="T18" fmla="*/ 0 w 91"/>
                <a:gd name="T19" fmla="*/ 81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1" h="122">
                  <a:moveTo>
                    <a:pt x="54" y="122"/>
                  </a:moveTo>
                  <a:cubicBezTo>
                    <a:pt x="63" y="121"/>
                    <a:pt x="72" y="118"/>
                    <a:pt x="78" y="112"/>
                  </a:cubicBezTo>
                  <a:cubicBezTo>
                    <a:pt x="85" y="104"/>
                    <a:pt x="91" y="92"/>
                    <a:pt x="91" y="81"/>
                  </a:cubicBezTo>
                  <a:cubicBezTo>
                    <a:pt x="91" y="43"/>
                    <a:pt x="91" y="43"/>
                    <a:pt x="91" y="43"/>
                  </a:cubicBezTo>
                  <a:cubicBezTo>
                    <a:pt x="91" y="32"/>
                    <a:pt x="85" y="20"/>
                    <a:pt x="78" y="13"/>
                  </a:cubicBezTo>
                  <a:cubicBezTo>
                    <a:pt x="71" y="6"/>
                    <a:pt x="59" y="0"/>
                    <a:pt x="48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1" y="0"/>
                    <a:pt x="20" y="6"/>
                    <a:pt x="13" y="13"/>
                  </a:cubicBezTo>
                  <a:cubicBezTo>
                    <a:pt x="5" y="20"/>
                    <a:pt x="0" y="32"/>
                    <a:pt x="0" y="43"/>
                  </a:cubicBezTo>
                  <a:cubicBezTo>
                    <a:pt x="0" y="81"/>
                    <a:pt x="0" y="81"/>
                    <a:pt x="0" y="81"/>
                  </a:cubicBezTo>
                </a:path>
              </a:pathLst>
            </a:custGeom>
            <a:noFill/>
            <a:ln w="19050" cap="rnd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Oval 11"/>
            <p:cNvSpPr>
              <a:spLocks noChangeArrowheads="1"/>
            </p:cNvSpPr>
            <p:nvPr/>
          </p:nvSpPr>
          <p:spPr bwMode="auto">
            <a:xfrm>
              <a:off x="-906462" y="4465637"/>
              <a:ext cx="22225" cy="22225"/>
            </a:xfrm>
            <a:prstGeom prst="ellipse">
              <a:avLst/>
            </a:prstGeom>
            <a:noFill/>
            <a:ln w="19050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Oval 12"/>
            <p:cNvSpPr>
              <a:spLocks noChangeArrowheads="1"/>
            </p:cNvSpPr>
            <p:nvPr/>
          </p:nvSpPr>
          <p:spPr bwMode="auto">
            <a:xfrm>
              <a:off x="-1022350" y="4465637"/>
              <a:ext cx="19050" cy="22225"/>
            </a:xfrm>
            <a:prstGeom prst="ellipse">
              <a:avLst/>
            </a:prstGeom>
            <a:noFill/>
            <a:ln w="19050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-1203325" y="4421187"/>
              <a:ext cx="71438" cy="160337"/>
            </a:xfrm>
            <a:custGeom>
              <a:avLst/>
              <a:gdLst>
                <a:gd name="T0" fmla="*/ 19 w 19"/>
                <a:gd name="T1" fmla="*/ 43 h 43"/>
                <a:gd name="T2" fmla="*/ 0 w 19"/>
                <a:gd name="T3" fmla="*/ 22 h 43"/>
                <a:gd name="T4" fmla="*/ 19 w 19"/>
                <a:gd name="T5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43">
                  <a:moveTo>
                    <a:pt x="19" y="43"/>
                  </a:moveTo>
                  <a:cubicBezTo>
                    <a:pt x="9" y="42"/>
                    <a:pt x="0" y="33"/>
                    <a:pt x="0" y="22"/>
                  </a:cubicBezTo>
                  <a:cubicBezTo>
                    <a:pt x="0" y="10"/>
                    <a:pt x="9" y="1"/>
                    <a:pt x="19" y="0"/>
                  </a:cubicBezTo>
                </a:path>
              </a:pathLst>
            </a:custGeom>
            <a:noFill/>
            <a:ln w="19050" cap="rnd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-779462" y="4421187"/>
              <a:ext cx="71438" cy="160337"/>
            </a:xfrm>
            <a:custGeom>
              <a:avLst/>
              <a:gdLst>
                <a:gd name="T0" fmla="*/ 0 w 19"/>
                <a:gd name="T1" fmla="*/ 43 h 43"/>
                <a:gd name="T2" fmla="*/ 19 w 19"/>
                <a:gd name="T3" fmla="*/ 22 h 43"/>
                <a:gd name="T4" fmla="*/ 0 w 19"/>
                <a:gd name="T5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43">
                  <a:moveTo>
                    <a:pt x="0" y="43"/>
                  </a:moveTo>
                  <a:cubicBezTo>
                    <a:pt x="11" y="42"/>
                    <a:pt x="19" y="33"/>
                    <a:pt x="19" y="22"/>
                  </a:cubicBezTo>
                  <a:cubicBezTo>
                    <a:pt x="19" y="10"/>
                    <a:pt x="11" y="1"/>
                    <a:pt x="0" y="0"/>
                  </a:cubicBezTo>
                </a:path>
              </a:pathLst>
            </a:custGeom>
            <a:noFill/>
            <a:ln w="19050" cap="rnd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-1019175" y="4570412"/>
              <a:ext cx="131763" cy="41275"/>
            </a:xfrm>
            <a:custGeom>
              <a:avLst/>
              <a:gdLst>
                <a:gd name="T0" fmla="*/ 0 w 35"/>
                <a:gd name="T1" fmla="*/ 0 h 11"/>
                <a:gd name="T2" fmla="*/ 17 w 35"/>
                <a:gd name="T3" fmla="*/ 11 h 11"/>
                <a:gd name="T4" fmla="*/ 35 w 35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11">
                  <a:moveTo>
                    <a:pt x="0" y="0"/>
                  </a:moveTo>
                  <a:cubicBezTo>
                    <a:pt x="2" y="7"/>
                    <a:pt x="9" y="11"/>
                    <a:pt x="17" y="11"/>
                  </a:cubicBezTo>
                  <a:cubicBezTo>
                    <a:pt x="26" y="11"/>
                    <a:pt x="33" y="7"/>
                    <a:pt x="35" y="0"/>
                  </a:cubicBezTo>
                </a:path>
              </a:pathLst>
            </a:custGeom>
            <a:noFill/>
            <a:ln w="19050" cap="rnd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Oval 16"/>
            <p:cNvSpPr>
              <a:spLocks noChangeArrowheads="1"/>
            </p:cNvSpPr>
            <p:nvPr/>
          </p:nvSpPr>
          <p:spPr bwMode="auto">
            <a:xfrm>
              <a:off x="-989012" y="4702175"/>
              <a:ext cx="68263" cy="66675"/>
            </a:xfrm>
            <a:prstGeom prst="ellipse">
              <a:avLst/>
            </a:prstGeom>
            <a:noFill/>
            <a:ln w="19050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-1127125" y="4338637"/>
              <a:ext cx="325438" cy="85725"/>
            </a:xfrm>
            <a:custGeom>
              <a:avLst/>
              <a:gdLst>
                <a:gd name="T0" fmla="*/ 0 w 87"/>
                <a:gd name="T1" fmla="*/ 23 h 23"/>
                <a:gd name="T2" fmla="*/ 31 w 87"/>
                <a:gd name="T3" fmla="*/ 0 h 23"/>
                <a:gd name="T4" fmla="*/ 64 w 87"/>
                <a:gd name="T5" fmla="*/ 14 h 23"/>
                <a:gd name="T6" fmla="*/ 87 w 87"/>
                <a:gd name="T7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23">
                  <a:moveTo>
                    <a:pt x="0" y="23"/>
                  </a:moveTo>
                  <a:cubicBezTo>
                    <a:pt x="13" y="20"/>
                    <a:pt x="25" y="12"/>
                    <a:pt x="31" y="0"/>
                  </a:cubicBezTo>
                  <a:cubicBezTo>
                    <a:pt x="39" y="9"/>
                    <a:pt x="51" y="14"/>
                    <a:pt x="64" y="14"/>
                  </a:cubicBezTo>
                  <a:cubicBezTo>
                    <a:pt x="72" y="14"/>
                    <a:pt x="80" y="12"/>
                    <a:pt x="87" y="8"/>
                  </a:cubicBezTo>
                </a:path>
              </a:pathLst>
            </a:custGeom>
            <a:noFill/>
            <a:ln w="19050" cap="rnd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036" name="Группа 1035"/>
          <p:cNvGrpSpPr/>
          <p:nvPr/>
        </p:nvGrpSpPr>
        <p:grpSpPr>
          <a:xfrm>
            <a:off x="238901" y="3493639"/>
            <a:ext cx="684306" cy="684306"/>
            <a:chOff x="-658812" y="4273550"/>
            <a:chExt cx="484187" cy="484187"/>
          </a:xfrm>
        </p:grpSpPr>
        <p:sp>
          <p:nvSpPr>
            <p:cNvPr id="56" name="Freeform 53"/>
            <p:cNvSpPr>
              <a:spLocks/>
            </p:cNvSpPr>
            <p:nvPr/>
          </p:nvSpPr>
          <p:spPr bwMode="auto">
            <a:xfrm>
              <a:off x="-339725" y="4589462"/>
              <a:ext cx="165100" cy="168275"/>
            </a:xfrm>
            <a:custGeom>
              <a:avLst/>
              <a:gdLst>
                <a:gd name="T0" fmla="*/ 104 w 104"/>
                <a:gd name="T1" fmla="*/ 76 h 106"/>
                <a:gd name="T2" fmla="*/ 73 w 104"/>
                <a:gd name="T3" fmla="*/ 106 h 106"/>
                <a:gd name="T4" fmla="*/ 0 w 104"/>
                <a:gd name="T5" fmla="*/ 31 h 106"/>
                <a:gd name="T6" fmla="*/ 28 w 104"/>
                <a:gd name="T7" fmla="*/ 0 h 106"/>
                <a:gd name="T8" fmla="*/ 104 w 104"/>
                <a:gd name="T9" fmla="*/ 76 h 106"/>
                <a:gd name="T10" fmla="*/ 104 w 104"/>
                <a:gd name="T11" fmla="*/ 7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4" h="106">
                  <a:moveTo>
                    <a:pt x="104" y="76"/>
                  </a:moveTo>
                  <a:lnTo>
                    <a:pt x="73" y="106"/>
                  </a:lnTo>
                  <a:lnTo>
                    <a:pt x="0" y="31"/>
                  </a:lnTo>
                  <a:lnTo>
                    <a:pt x="28" y="0"/>
                  </a:lnTo>
                  <a:lnTo>
                    <a:pt x="104" y="76"/>
                  </a:lnTo>
                  <a:lnTo>
                    <a:pt x="104" y="76"/>
                  </a:lnTo>
                  <a:close/>
                </a:path>
              </a:pathLst>
            </a:custGeom>
            <a:noFill/>
            <a:ln w="19050" cap="rnd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7" name="Oval 54"/>
            <p:cNvSpPr>
              <a:spLocks noChangeArrowheads="1"/>
            </p:cNvSpPr>
            <p:nvPr/>
          </p:nvSpPr>
          <p:spPr bwMode="auto">
            <a:xfrm>
              <a:off x="-658812" y="4273550"/>
              <a:ext cx="396875" cy="398462"/>
            </a:xfrm>
            <a:prstGeom prst="ellipse">
              <a:avLst/>
            </a:prstGeom>
            <a:noFill/>
            <a:ln w="19050" cap="rnd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8" name="Freeform 55"/>
            <p:cNvSpPr>
              <a:spLocks/>
            </p:cNvSpPr>
            <p:nvPr/>
          </p:nvSpPr>
          <p:spPr bwMode="auto">
            <a:xfrm>
              <a:off x="-460375" y="4314825"/>
              <a:ext cx="157163" cy="158750"/>
            </a:xfrm>
            <a:custGeom>
              <a:avLst/>
              <a:gdLst>
                <a:gd name="T0" fmla="*/ 0 w 42"/>
                <a:gd name="T1" fmla="*/ 0 h 42"/>
                <a:gd name="T2" fmla="*/ 42 w 42"/>
                <a:gd name="T3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2" h="42">
                  <a:moveTo>
                    <a:pt x="0" y="0"/>
                  </a:moveTo>
                  <a:cubicBezTo>
                    <a:pt x="23" y="0"/>
                    <a:pt x="42" y="19"/>
                    <a:pt x="42" y="42"/>
                  </a:cubicBezTo>
                </a:path>
              </a:pathLst>
            </a:custGeom>
            <a:noFill/>
            <a:ln w="19050" cap="rnd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9" name="Line 56"/>
            <p:cNvSpPr>
              <a:spLocks noChangeShapeType="1"/>
            </p:cNvSpPr>
            <p:nvPr/>
          </p:nvSpPr>
          <p:spPr bwMode="auto">
            <a:xfrm>
              <a:off x="-463550" y="4386262"/>
              <a:ext cx="0" cy="34925"/>
            </a:xfrm>
            <a:prstGeom prst="line">
              <a:avLst/>
            </a:prstGeom>
            <a:noFill/>
            <a:ln w="19050" cap="rnd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0" name="Line 57"/>
            <p:cNvSpPr>
              <a:spLocks noChangeShapeType="1"/>
            </p:cNvSpPr>
            <p:nvPr/>
          </p:nvSpPr>
          <p:spPr bwMode="auto">
            <a:xfrm>
              <a:off x="-463550" y="4556125"/>
              <a:ext cx="0" cy="30162"/>
            </a:xfrm>
            <a:prstGeom prst="line">
              <a:avLst/>
            </a:prstGeom>
            <a:noFill/>
            <a:ln w="19050" cap="rnd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" name="Freeform 58"/>
            <p:cNvSpPr>
              <a:spLocks/>
            </p:cNvSpPr>
            <p:nvPr/>
          </p:nvSpPr>
          <p:spPr bwMode="auto">
            <a:xfrm>
              <a:off x="-538162" y="4416425"/>
              <a:ext cx="146050" cy="142875"/>
            </a:xfrm>
            <a:custGeom>
              <a:avLst/>
              <a:gdLst>
                <a:gd name="T0" fmla="*/ 32 w 39"/>
                <a:gd name="T1" fmla="*/ 5 h 38"/>
                <a:gd name="T2" fmla="*/ 21 w 39"/>
                <a:gd name="T3" fmla="*/ 2 h 38"/>
                <a:gd name="T4" fmla="*/ 20 w 39"/>
                <a:gd name="T5" fmla="*/ 19 h 38"/>
                <a:gd name="T6" fmla="*/ 19 w 39"/>
                <a:gd name="T7" fmla="*/ 36 h 38"/>
                <a:gd name="T8" fmla="*/ 8 w 39"/>
                <a:gd name="T9" fmla="*/ 3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8">
                  <a:moveTo>
                    <a:pt x="32" y="5"/>
                  </a:moveTo>
                  <a:cubicBezTo>
                    <a:pt x="28" y="4"/>
                    <a:pt x="25" y="2"/>
                    <a:pt x="21" y="2"/>
                  </a:cubicBezTo>
                  <a:cubicBezTo>
                    <a:pt x="2" y="0"/>
                    <a:pt x="0" y="19"/>
                    <a:pt x="20" y="19"/>
                  </a:cubicBezTo>
                  <a:cubicBezTo>
                    <a:pt x="39" y="19"/>
                    <a:pt x="37" y="38"/>
                    <a:pt x="19" y="36"/>
                  </a:cubicBezTo>
                  <a:cubicBezTo>
                    <a:pt x="15" y="35"/>
                    <a:pt x="12" y="34"/>
                    <a:pt x="8" y="33"/>
                  </a:cubicBezTo>
                </a:path>
              </a:pathLst>
            </a:custGeom>
            <a:noFill/>
            <a:ln w="19050" cap="rnd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039" name="Группа 1038"/>
          <p:cNvGrpSpPr/>
          <p:nvPr/>
        </p:nvGrpSpPr>
        <p:grpSpPr>
          <a:xfrm>
            <a:off x="213790" y="5429823"/>
            <a:ext cx="668602" cy="642264"/>
            <a:chOff x="627063" y="4743450"/>
            <a:chExt cx="473075" cy="404812"/>
          </a:xfrm>
        </p:grpSpPr>
        <p:sp>
          <p:nvSpPr>
            <p:cNvPr id="62" name="Line 59"/>
            <p:cNvSpPr>
              <a:spLocks noChangeShapeType="1"/>
            </p:cNvSpPr>
            <p:nvPr/>
          </p:nvSpPr>
          <p:spPr bwMode="auto">
            <a:xfrm>
              <a:off x="627063" y="5148262"/>
              <a:ext cx="473075" cy="0"/>
            </a:xfrm>
            <a:prstGeom prst="line">
              <a:avLst/>
            </a:prstGeom>
            <a:noFill/>
            <a:ln w="19050" cap="rnd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3" name="Freeform 60"/>
            <p:cNvSpPr>
              <a:spLocks/>
            </p:cNvSpPr>
            <p:nvPr/>
          </p:nvSpPr>
          <p:spPr bwMode="auto">
            <a:xfrm>
              <a:off x="654050" y="5013325"/>
              <a:ext cx="58738" cy="134937"/>
            </a:xfrm>
            <a:custGeom>
              <a:avLst/>
              <a:gdLst>
                <a:gd name="T0" fmla="*/ 0 w 37"/>
                <a:gd name="T1" fmla="*/ 0 h 85"/>
                <a:gd name="T2" fmla="*/ 37 w 37"/>
                <a:gd name="T3" fmla="*/ 0 h 85"/>
                <a:gd name="T4" fmla="*/ 37 w 37"/>
                <a:gd name="T5" fmla="*/ 85 h 85"/>
                <a:gd name="T6" fmla="*/ 0 w 37"/>
                <a:gd name="T7" fmla="*/ 85 h 85"/>
                <a:gd name="T8" fmla="*/ 0 w 37"/>
                <a:gd name="T9" fmla="*/ 0 h 85"/>
                <a:gd name="T10" fmla="*/ 0 w 37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85">
                  <a:moveTo>
                    <a:pt x="0" y="0"/>
                  </a:moveTo>
                  <a:lnTo>
                    <a:pt x="37" y="0"/>
                  </a:lnTo>
                  <a:lnTo>
                    <a:pt x="37" y="85"/>
                  </a:lnTo>
                  <a:lnTo>
                    <a:pt x="0" y="8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 cap="rnd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4" name="Freeform 61"/>
            <p:cNvSpPr>
              <a:spLocks/>
            </p:cNvSpPr>
            <p:nvPr/>
          </p:nvSpPr>
          <p:spPr bwMode="auto">
            <a:xfrm>
              <a:off x="769938" y="4897437"/>
              <a:ext cx="63500" cy="250825"/>
            </a:xfrm>
            <a:custGeom>
              <a:avLst/>
              <a:gdLst>
                <a:gd name="T0" fmla="*/ 0 w 40"/>
                <a:gd name="T1" fmla="*/ 0 h 158"/>
                <a:gd name="T2" fmla="*/ 40 w 40"/>
                <a:gd name="T3" fmla="*/ 0 h 158"/>
                <a:gd name="T4" fmla="*/ 40 w 40"/>
                <a:gd name="T5" fmla="*/ 158 h 158"/>
                <a:gd name="T6" fmla="*/ 0 w 40"/>
                <a:gd name="T7" fmla="*/ 158 h 158"/>
                <a:gd name="T8" fmla="*/ 0 w 40"/>
                <a:gd name="T9" fmla="*/ 0 h 158"/>
                <a:gd name="T10" fmla="*/ 0 w 40"/>
                <a:gd name="T11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58">
                  <a:moveTo>
                    <a:pt x="0" y="0"/>
                  </a:moveTo>
                  <a:lnTo>
                    <a:pt x="40" y="0"/>
                  </a:lnTo>
                  <a:lnTo>
                    <a:pt x="40" y="158"/>
                  </a:lnTo>
                  <a:lnTo>
                    <a:pt x="0" y="15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 cap="rnd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5" name="Freeform 62"/>
            <p:cNvSpPr>
              <a:spLocks/>
            </p:cNvSpPr>
            <p:nvPr/>
          </p:nvSpPr>
          <p:spPr bwMode="auto">
            <a:xfrm>
              <a:off x="889000" y="5002212"/>
              <a:ext cx="65088" cy="146050"/>
            </a:xfrm>
            <a:custGeom>
              <a:avLst/>
              <a:gdLst>
                <a:gd name="T0" fmla="*/ 0 w 41"/>
                <a:gd name="T1" fmla="*/ 0 h 92"/>
                <a:gd name="T2" fmla="*/ 41 w 41"/>
                <a:gd name="T3" fmla="*/ 0 h 92"/>
                <a:gd name="T4" fmla="*/ 41 w 41"/>
                <a:gd name="T5" fmla="*/ 92 h 92"/>
                <a:gd name="T6" fmla="*/ 0 w 41"/>
                <a:gd name="T7" fmla="*/ 92 h 92"/>
                <a:gd name="T8" fmla="*/ 0 w 41"/>
                <a:gd name="T9" fmla="*/ 0 h 92"/>
                <a:gd name="T10" fmla="*/ 0 w 41"/>
                <a:gd name="T11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92">
                  <a:moveTo>
                    <a:pt x="0" y="0"/>
                  </a:moveTo>
                  <a:lnTo>
                    <a:pt x="41" y="0"/>
                  </a:lnTo>
                  <a:lnTo>
                    <a:pt x="41" y="92"/>
                  </a:lnTo>
                  <a:lnTo>
                    <a:pt x="0" y="9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 cap="rnd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7" name="Freeform 63"/>
            <p:cNvSpPr>
              <a:spLocks/>
            </p:cNvSpPr>
            <p:nvPr/>
          </p:nvSpPr>
          <p:spPr bwMode="auto">
            <a:xfrm>
              <a:off x="1009650" y="4945062"/>
              <a:ext cx="63500" cy="203200"/>
            </a:xfrm>
            <a:custGeom>
              <a:avLst/>
              <a:gdLst>
                <a:gd name="T0" fmla="*/ 0 w 40"/>
                <a:gd name="T1" fmla="*/ 0 h 128"/>
                <a:gd name="T2" fmla="*/ 40 w 40"/>
                <a:gd name="T3" fmla="*/ 0 h 128"/>
                <a:gd name="T4" fmla="*/ 40 w 40"/>
                <a:gd name="T5" fmla="*/ 128 h 128"/>
                <a:gd name="T6" fmla="*/ 0 w 40"/>
                <a:gd name="T7" fmla="*/ 128 h 128"/>
                <a:gd name="T8" fmla="*/ 0 w 40"/>
                <a:gd name="T9" fmla="*/ 0 h 128"/>
                <a:gd name="T10" fmla="*/ 0 w 40"/>
                <a:gd name="T11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28">
                  <a:moveTo>
                    <a:pt x="0" y="0"/>
                  </a:moveTo>
                  <a:lnTo>
                    <a:pt x="40" y="0"/>
                  </a:lnTo>
                  <a:lnTo>
                    <a:pt x="40" y="128"/>
                  </a:lnTo>
                  <a:lnTo>
                    <a:pt x="0" y="1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 cap="rnd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8" name="Oval 64"/>
            <p:cNvSpPr>
              <a:spLocks noChangeArrowheads="1"/>
            </p:cNvSpPr>
            <p:nvPr/>
          </p:nvSpPr>
          <p:spPr bwMode="auto">
            <a:xfrm>
              <a:off x="646113" y="4867275"/>
              <a:ext cx="74613" cy="71437"/>
            </a:xfrm>
            <a:prstGeom prst="ellipse">
              <a:avLst/>
            </a:prstGeom>
            <a:noFill/>
            <a:ln w="19050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Oval 65"/>
            <p:cNvSpPr>
              <a:spLocks noChangeArrowheads="1"/>
            </p:cNvSpPr>
            <p:nvPr/>
          </p:nvSpPr>
          <p:spPr bwMode="auto">
            <a:xfrm>
              <a:off x="765175" y="4743450"/>
              <a:ext cx="76200" cy="74612"/>
            </a:xfrm>
            <a:prstGeom prst="ellipse">
              <a:avLst/>
            </a:prstGeom>
            <a:noFill/>
            <a:ln w="19050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0" name="Oval 66"/>
            <p:cNvSpPr>
              <a:spLocks noChangeArrowheads="1"/>
            </p:cNvSpPr>
            <p:nvPr/>
          </p:nvSpPr>
          <p:spPr bwMode="auto">
            <a:xfrm>
              <a:off x="885825" y="4851400"/>
              <a:ext cx="71438" cy="76200"/>
            </a:xfrm>
            <a:prstGeom prst="ellipse">
              <a:avLst/>
            </a:prstGeom>
            <a:noFill/>
            <a:ln w="19050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1" name="Oval 67"/>
            <p:cNvSpPr>
              <a:spLocks noChangeArrowheads="1"/>
            </p:cNvSpPr>
            <p:nvPr/>
          </p:nvSpPr>
          <p:spPr bwMode="auto">
            <a:xfrm>
              <a:off x="1006475" y="4799012"/>
              <a:ext cx="71438" cy="71437"/>
            </a:xfrm>
            <a:prstGeom prst="ellipse">
              <a:avLst/>
            </a:prstGeom>
            <a:noFill/>
            <a:ln w="19050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2" name="Line 68"/>
            <p:cNvSpPr>
              <a:spLocks noChangeShapeType="1"/>
            </p:cNvSpPr>
            <p:nvPr/>
          </p:nvSpPr>
          <p:spPr bwMode="auto">
            <a:xfrm flipV="1">
              <a:off x="717550" y="4814887"/>
              <a:ext cx="55563" cy="55562"/>
            </a:xfrm>
            <a:prstGeom prst="line">
              <a:avLst/>
            </a:prstGeom>
            <a:noFill/>
            <a:ln w="19050" cap="rnd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3" name="Line 69"/>
            <p:cNvSpPr>
              <a:spLocks noChangeShapeType="1"/>
            </p:cNvSpPr>
            <p:nvPr/>
          </p:nvSpPr>
          <p:spPr bwMode="auto">
            <a:xfrm>
              <a:off x="836613" y="4810125"/>
              <a:ext cx="57150" cy="52387"/>
            </a:xfrm>
            <a:prstGeom prst="line">
              <a:avLst/>
            </a:prstGeom>
            <a:noFill/>
            <a:ln w="19050" cap="rnd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4" name="Line 70"/>
            <p:cNvSpPr>
              <a:spLocks noChangeShapeType="1"/>
            </p:cNvSpPr>
            <p:nvPr/>
          </p:nvSpPr>
          <p:spPr bwMode="auto">
            <a:xfrm flipV="1">
              <a:off x="957263" y="4851400"/>
              <a:ext cx="44450" cy="23812"/>
            </a:xfrm>
            <a:prstGeom prst="line">
              <a:avLst/>
            </a:prstGeom>
            <a:noFill/>
            <a:ln w="19050" cap="rnd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124" name="Group 159"/>
          <p:cNvGrpSpPr>
            <a:grpSpLocks noChangeAspect="1"/>
          </p:cNvGrpSpPr>
          <p:nvPr/>
        </p:nvGrpSpPr>
        <p:grpSpPr bwMode="auto">
          <a:xfrm>
            <a:off x="4320534" y="4459639"/>
            <a:ext cx="682064" cy="668602"/>
            <a:chOff x="-563" y="2659"/>
            <a:chExt cx="304" cy="298"/>
          </a:xfrm>
        </p:grpSpPr>
        <p:sp>
          <p:nvSpPr>
            <p:cNvPr id="1126" name="Freeform 160"/>
            <p:cNvSpPr>
              <a:spLocks/>
            </p:cNvSpPr>
            <p:nvPr/>
          </p:nvSpPr>
          <p:spPr bwMode="auto">
            <a:xfrm>
              <a:off x="-474" y="2685"/>
              <a:ext cx="215" cy="215"/>
            </a:xfrm>
            <a:custGeom>
              <a:avLst/>
              <a:gdLst>
                <a:gd name="T0" fmla="*/ 45 w 91"/>
                <a:gd name="T1" fmla="*/ 0 h 91"/>
                <a:gd name="T2" fmla="*/ 54 w 91"/>
                <a:gd name="T3" fmla="*/ 1 h 91"/>
                <a:gd name="T4" fmla="*/ 55 w 91"/>
                <a:gd name="T5" fmla="*/ 13 h 91"/>
                <a:gd name="T6" fmla="*/ 62 w 91"/>
                <a:gd name="T7" fmla="*/ 15 h 91"/>
                <a:gd name="T8" fmla="*/ 70 w 91"/>
                <a:gd name="T9" fmla="*/ 8 h 91"/>
                <a:gd name="T10" fmla="*/ 77 w 91"/>
                <a:gd name="T11" fmla="*/ 14 h 91"/>
                <a:gd name="T12" fmla="*/ 83 w 91"/>
                <a:gd name="T13" fmla="*/ 21 h 91"/>
                <a:gd name="T14" fmla="*/ 76 w 91"/>
                <a:gd name="T15" fmla="*/ 29 h 91"/>
                <a:gd name="T16" fmla="*/ 78 w 91"/>
                <a:gd name="T17" fmla="*/ 36 h 91"/>
                <a:gd name="T18" fmla="*/ 90 w 91"/>
                <a:gd name="T19" fmla="*/ 37 h 91"/>
                <a:gd name="T20" fmla="*/ 91 w 91"/>
                <a:gd name="T21" fmla="*/ 46 h 91"/>
                <a:gd name="T22" fmla="*/ 90 w 91"/>
                <a:gd name="T23" fmla="*/ 55 h 91"/>
                <a:gd name="T24" fmla="*/ 78 w 91"/>
                <a:gd name="T25" fmla="*/ 56 h 91"/>
                <a:gd name="T26" fmla="*/ 76 w 91"/>
                <a:gd name="T27" fmla="*/ 62 h 91"/>
                <a:gd name="T28" fmla="*/ 83 w 91"/>
                <a:gd name="T29" fmla="*/ 71 h 91"/>
                <a:gd name="T30" fmla="*/ 77 w 91"/>
                <a:gd name="T31" fmla="*/ 78 h 91"/>
                <a:gd name="T32" fmla="*/ 70 w 91"/>
                <a:gd name="T33" fmla="*/ 83 h 91"/>
                <a:gd name="T34" fmla="*/ 62 w 91"/>
                <a:gd name="T35" fmla="*/ 76 h 91"/>
                <a:gd name="T36" fmla="*/ 55 w 91"/>
                <a:gd name="T37" fmla="*/ 79 h 91"/>
                <a:gd name="T38" fmla="*/ 54 w 91"/>
                <a:gd name="T39" fmla="*/ 90 h 91"/>
                <a:gd name="T40" fmla="*/ 45 w 91"/>
                <a:gd name="T41" fmla="*/ 91 h 91"/>
                <a:gd name="T42" fmla="*/ 36 w 91"/>
                <a:gd name="T43" fmla="*/ 90 h 91"/>
                <a:gd name="T44" fmla="*/ 35 w 91"/>
                <a:gd name="T45" fmla="*/ 79 h 91"/>
                <a:gd name="T46" fmla="*/ 29 w 91"/>
                <a:gd name="T47" fmla="*/ 76 h 91"/>
                <a:gd name="T48" fmla="*/ 20 w 91"/>
                <a:gd name="T49" fmla="*/ 83 h 91"/>
                <a:gd name="T50" fmla="*/ 13 w 91"/>
                <a:gd name="T51" fmla="*/ 78 h 91"/>
                <a:gd name="T52" fmla="*/ 8 w 91"/>
                <a:gd name="T53" fmla="*/ 71 h 91"/>
                <a:gd name="T54" fmla="*/ 15 w 91"/>
                <a:gd name="T55" fmla="*/ 62 h 91"/>
                <a:gd name="T56" fmla="*/ 12 w 91"/>
                <a:gd name="T57" fmla="*/ 56 h 91"/>
                <a:gd name="T58" fmla="*/ 1 w 91"/>
                <a:gd name="T59" fmla="*/ 55 h 91"/>
                <a:gd name="T60" fmla="*/ 0 w 91"/>
                <a:gd name="T61" fmla="*/ 46 h 91"/>
                <a:gd name="T62" fmla="*/ 1 w 91"/>
                <a:gd name="T63" fmla="*/ 37 h 91"/>
                <a:gd name="T64" fmla="*/ 12 w 91"/>
                <a:gd name="T65" fmla="*/ 36 h 91"/>
                <a:gd name="T66" fmla="*/ 15 w 91"/>
                <a:gd name="T67" fmla="*/ 29 h 91"/>
                <a:gd name="T68" fmla="*/ 8 w 91"/>
                <a:gd name="T69" fmla="*/ 21 h 91"/>
                <a:gd name="T70" fmla="*/ 13 w 91"/>
                <a:gd name="T71" fmla="*/ 14 h 91"/>
                <a:gd name="T72" fmla="*/ 20 w 91"/>
                <a:gd name="T73" fmla="*/ 8 h 91"/>
                <a:gd name="T74" fmla="*/ 29 w 91"/>
                <a:gd name="T75" fmla="*/ 15 h 91"/>
                <a:gd name="T76" fmla="*/ 35 w 91"/>
                <a:gd name="T77" fmla="*/ 13 h 91"/>
                <a:gd name="T78" fmla="*/ 36 w 91"/>
                <a:gd name="T79" fmla="*/ 1 h 91"/>
                <a:gd name="T80" fmla="*/ 45 w 91"/>
                <a:gd name="T81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1" h="91">
                  <a:moveTo>
                    <a:pt x="45" y="0"/>
                  </a:moveTo>
                  <a:cubicBezTo>
                    <a:pt x="48" y="0"/>
                    <a:pt x="51" y="1"/>
                    <a:pt x="54" y="1"/>
                  </a:cubicBezTo>
                  <a:cubicBezTo>
                    <a:pt x="55" y="13"/>
                    <a:pt x="55" y="13"/>
                    <a:pt x="55" y="13"/>
                  </a:cubicBezTo>
                  <a:cubicBezTo>
                    <a:pt x="57" y="13"/>
                    <a:pt x="60" y="14"/>
                    <a:pt x="62" y="15"/>
                  </a:cubicBezTo>
                  <a:cubicBezTo>
                    <a:pt x="70" y="8"/>
                    <a:pt x="70" y="8"/>
                    <a:pt x="70" y="8"/>
                  </a:cubicBezTo>
                  <a:cubicBezTo>
                    <a:pt x="73" y="10"/>
                    <a:pt x="75" y="11"/>
                    <a:pt x="77" y="14"/>
                  </a:cubicBezTo>
                  <a:cubicBezTo>
                    <a:pt x="79" y="16"/>
                    <a:pt x="81" y="18"/>
                    <a:pt x="83" y="21"/>
                  </a:cubicBezTo>
                  <a:cubicBezTo>
                    <a:pt x="76" y="29"/>
                    <a:pt x="76" y="29"/>
                    <a:pt x="76" y="29"/>
                  </a:cubicBezTo>
                  <a:cubicBezTo>
                    <a:pt x="77" y="31"/>
                    <a:pt x="78" y="34"/>
                    <a:pt x="78" y="36"/>
                  </a:cubicBezTo>
                  <a:cubicBezTo>
                    <a:pt x="90" y="37"/>
                    <a:pt x="90" y="37"/>
                    <a:pt x="90" y="37"/>
                  </a:cubicBezTo>
                  <a:cubicBezTo>
                    <a:pt x="90" y="40"/>
                    <a:pt x="91" y="43"/>
                    <a:pt x="91" y="46"/>
                  </a:cubicBezTo>
                  <a:cubicBezTo>
                    <a:pt x="91" y="49"/>
                    <a:pt x="90" y="52"/>
                    <a:pt x="90" y="55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58"/>
                    <a:pt x="77" y="60"/>
                    <a:pt x="76" y="62"/>
                  </a:cubicBezTo>
                  <a:cubicBezTo>
                    <a:pt x="83" y="71"/>
                    <a:pt x="83" y="71"/>
                    <a:pt x="83" y="71"/>
                  </a:cubicBezTo>
                  <a:cubicBezTo>
                    <a:pt x="81" y="73"/>
                    <a:pt x="79" y="76"/>
                    <a:pt x="77" y="78"/>
                  </a:cubicBezTo>
                  <a:cubicBezTo>
                    <a:pt x="75" y="80"/>
                    <a:pt x="73" y="82"/>
                    <a:pt x="70" y="83"/>
                  </a:cubicBezTo>
                  <a:cubicBezTo>
                    <a:pt x="62" y="76"/>
                    <a:pt x="62" y="76"/>
                    <a:pt x="62" y="76"/>
                  </a:cubicBezTo>
                  <a:cubicBezTo>
                    <a:pt x="60" y="77"/>
                    <a:pt x="57" y="78"/>
                    <a:pt x="55" y="79"/>
                  </a:cubicBezTo>
                  <a:cubicBezTo>
                    <a:pt x="54" y="90"/>
                    <a:pt x="54" y="90"/>
                    <a:pt x="54" y="90"/>
                  </a:cubicBezTo>
                  <a:cubicBezTo>
                    <a:pt x="51" y="91"/>
                    <a:pt x="48" y="91"/>
                    <a:pt x="45" y="91"/>
                  </a:cubicBezTo>
                  <a:cubicBezTo>
                    <a:pt x="42" y="91"/>
                    <a:pt x="39" y="91"/>
                    <a:pt x="36" y="90"/>
                  </a:cubicBezTo>
                  <a:cubicBezTo>
                    <a:pt x="35" y="79"/>
                    <a:pt x="35" y="79"/>
                    <a:pt x="35" y="79"/>
                  </a:cubicBezTo>
                  <a:cubicBezTo>
                    <a:pt x="33" y="78"/>
                    <a:pt x="31" y="77"/>
                    <a:pt x="29" y="76"/>
                  </a:cubicBezTo>
                  <a:cubicBezTo>
                    <a:pt x="20" y="83"/>
                    <a:pt x="20" y="83"/>
                    <a:pt x="20" y="83"/>
                  </a:cubicBezTo>
                  <a:cubicBezTo>
                    <a:pt x="18" y="82"/>
                    <a:pt x="15" y="80"/>
                    <a:pt x="13" y="78"/>
                  </a:cubicBezTo>
                  <a:cubicBezTo>
                    <a:pt x="11" y="76"/>
                    <a:pt x="9" y="73"/>
                    <a:pt x="8" y="71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14" y="60"/>
                    <a:pt x="13" y="58"/>
                    <a:pt x="12" y="56"/>
                  </a:cubicBezTo>
                  <a:cubicBezTo>
                    <a:pt x="1" y="55"/>
                    <a:pt x="1" y="55"/>
                    <a:pt x="1" y="55"/>
                  </a:cubicBezTo>
                  <a:cubicBezTo>
                    <a:pt x="0" y="52"/>
                    <a:pt x="0" y="49"/>
                    <a:pt x="0" y="46"/>
                  </a:cubicBezTo>
                  <a:cubicBezTo>
                    <a:pt x="0" y="43"/>
                    <a:pt x="0" y="40"/>
                    <a:pt x="1" y="37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3" y="34"/>
                    <a:pt x="14" y="31"/>
                    <a:pt x="15" y="29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9" y="18"/>
                    <a:pt x="11" y="16"/>
                    <a:pt x="13" y="14"/>
                  </a:cubicBezTo>
                  <a:cubicBezTo>
                    <a:pt x="15" y="11"/>
                    <a:pt x="18" y="10"/>
                    <a:pt x="20" y="8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31" y="14"/>
                    <a:pt x="33" y="13"/>
                    <a:pt x="35" y="13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9" y="1"/>
                    <a:pt x="42" y="0"/>
                    <a:pt x="45" y="0"/>
                  </a:cubicBezTo>
                  <a:close/>
                </a:path>
              </a:pathLst>
            </a:custGeom>
            <a:noFill/>
            <a:ln w="19050" cap="rnd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7" name="Oval 161"/>
            <p:cNvSpPr>
              <a:spLocks noChangeArrowheads="1"/>
            </p:cNvSpPr>
            <p:nvPr/>
          </p:nvSpPr>
          <p:spPr bwMode="auto">
            <a:xfrm>
              <a:off x="-410" y="2749"/>
              <a:ext cx="85" cy="87"/>
            </a:xfrm>
            <a:prstGeom prst="ellipse">
              <a:avLst/>
            </a:prstGeom>
            <a:noFill/>
            <a:ln w="19050" cap="rnd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8" name="Line 162"/>
            <p:cNvSpPr>
              <a:spLocks noChangeShapeType="1"/>
            </p:cNvSpPr>
            <p:nvPr/>
          </p:nvSpPr>
          <p:spPr bwMode="auto">
            <a:xfrm>
              <a:off x="-382" y="2751"/>
              <a:ext cx="0" cy="83"/>
            </a:xfrm>
            <a:prstGeom prst="line">
              <a:avLst/>
            </a:prstGeom>
            <a:noFill/>
            <a:ln w="19050" cap="rnd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9" name="Freeform 163"/>
            <p:cNvSpPr>
              <a:spLocks/>
            </p:cNvSpPr>
            <p:nvPr/>
          </p:nvSpPr>
          <p:spPr bwMode="auto">
            <a:xfrm>
              <a:off x="-563" y="2659"/>
              <a:ext cx="181" cy="298"/>
            </a:xfrm>
            <a:custGeom>
              <a:avLst/>
              <a:gdLst>
                <a:gd name="T0" fmla="*/ 77 w 77"/>
                <a:gd name="T1" fmla="*/ 105 h 126"/>
                <a:gd name="T2" fmla="*/ 77 w 77"/>
                <a:gd name="T3" fmla="*/ 116 h 126"/>
                <a:gd name="T4" fmla="*/ 67 w 77"/>
                <a:gd name="T5" fmla="*/ 126 h 126"/>
                <a:gd name="T6" fmla="*/ 10 w 77"/>
                <a:gd name="T7" fmla="*/ 126 h 126"/>
                <a:gd name="T8" fmla="*/ 0 w 77"/>
                <a:gd name="T9" fmla="*/ 116 h 126"/>
                <a:gd name="T10" fmla="*/ 0 w 77"/>
                <a:gd name="T11" fmla="*/ 10 h 126"/>
                <a:gd name="T12" fmla="*/ 10 w 77"/>
                <a:gd name="T13" fmla="*/ 0 h 126"/>
                <a:gd name="T14" fmla="*/ 67 w 77"/>
                <a:gd name="T15" fmla="*/ 0 h 126"/>
                <a:gd name="T16" fmla="*/ 77 w 77"/>
                <a:gd name="T17" fmla="*/ 1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" h="126">
                  <a:moveTo>
                    <a:pt x="77" y="105"/>
                  </a:moveTo>
                  <a:cubicBezTo>
                    <a:pt x="77" y="116"/>
                    <a:pt x="77" y="116"/>
                    <a:pt x="77" y="116"/>
                  </a:cubicBezTo>
                  <a:cubicBezTo>
                    <a:pt x="77" y="122"/>
                    <a:pt x="73" y="126"/>
                    <a:pt x="67" y="126"/>
                  </a:cubicBezTo>
                  <a:cubicBezTo>
                    <a:pt x="10" y="126"/>
                    <a:pt x="10" y="126"/>
                    <a:pt x="10" y="126"/>
                  </a:cubicBezTo>
                  <a:cubicBezTo>
                    <a:pt x="4" y="126"/>
                    <a:pt x="0" y="122"/>
                    <a:pt x="0" y="116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10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3" y="0"/>
                    <a:pt x="77" y="5"/>
                    <a:pt x="77" y="10"/>
                  </a:cubicBezTo>
                </a:path>
              </a:pathLst>
            </a:custGeom>
            <a:noFill/>
            <a:ln w="19050" cap="rnd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0" name="Freeform 164"/>
            <p:cNvSpPr>
              <a:spLocks/>
            </p:cNvSpPr>
            <p:nvPr/>
          </p:nvSpPr>
          <p:spPr bwMode="auto">
            <a:xfrm>
              <a:off x="-535" y="2694"/>
              <a:ext cx="125" cy="201"/>
            </a:xfrm>
            <a:custGeom>
              <a:avLst/>
              <a:gdLst>
                <a:gd name="T0" fmla="*/ 53 w 53"/>
                <a:gd name="T1" fmla="*/ 79 h 85"/>
                <a:gd name="T2" fmla="*/ 46 w 53"/>
                <a:gd name="T3" fmla="*/ 85 h 85"/>
                <a:gd name="T4" fmla="*/ 7 w 53"/>
                <a:gd name="T5" fmla="*/ 85 h 85"/>
                <a:gd name="T6" fmla="*/ 0 w 53"/>
                <a:gd name="T7" fmla="*/ 79 h 85"/>
                <a:gd name="T8" fmla="*/ 0 w 53"/>
                <a:gd name="T9" fmla="*/ 6 h 85"/>
                <a:gd name="T10" fmla="*/ 7 w 53"/>
                <a:gd name="T11" fmla="*/ 0 h 85"/>
                <a:gd name="T12" fmla="*/ 46 w 53"/>
                <a:gd name="T13" fmla="*/ 0 h 85"/>
                <a:gd name="T14" fmla="*/ 53 w 53"/>
                <a:gd name="T15" fmla="*/ 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85">
                  <a:moveTo>
                    <a:pt x="53" y="79"/>
                  </a:moveTo>
                  <a:cubicBezTo>
                    <a:pt x="53" y="82"/>
                    <a:pt x="50" y="85"/>
                    <a:pt x="46" y="85"/>
                  </a:cubicBezTo>
                  <a:cubicBezTo>
                    <a:pt x="7" y="85"/>
                    <a:pt x="7" y="85"/>
                    <a:pt x="7" y="85"/>
                  </a:cubicBezTo>
                  <a:cubicBezTo>
                    <a:pt x="3" y="85"/>
                    <a:pt x="0" y="82"/>
                    <a:pt x="0" y="7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50" y="0"/>
                    <a:pt x="53" y="3"/>
                    <a:pt x="53" y="6"/>
                  </a:cubicBezTo>
                </a:path>
              </a:pathLst>
            </a:custGeom>
            <a:noFill/>
            <a:ln w="19050" cap="rnd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1" name="Line 165"/>
            <p:cNvSpPr>
              <a:spLocks noChangeShapeType="1"/>
            </p:cNvSpPr>
            <p:nvPr/>
          </p:nvSpPr>
          <p:spPr bwMode="auto">
            <a:xfrm>
              <a:off x="-509" y="2926"/>
              <a:ext cx="73" cy="0"/>
            </a:xfrm>
            <a:prstGeom prst="line">
              <a:avLst/>
            </a:prstGeom>
            <a:noFill/>
            <a:ln w="19050" cap="rnd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132" name="Group 169"/>
          <p:cNvGrpSpPr>
            <a:grpSpLocks noChangeAspect="1"/>
          </p:cNvGrpSpPr>
          <p:nvPr/>
        </p:nvGrpSpPr>
        <p:grpSpPr bwMode="auto">
          <a:xfrm>
            <a:off x="4181377" y="5426388"/>
            <a:ext cx="714746" cy="770381"/>
            <a:chOff x="4845" y="944"/>
            <a:chExt cx="311" cy="314"/>
          </a:xfrm>
        </p:grpSpPr>
        <p:sp>
          <p:nvSpPr>
            <p:cNvPr id="1134" name="Freeform 170"/>
            <p:cNvSpPr>
              <a:spLocks/>
            </p:cNvSpPr>
            <p:nvPr/>
          </p:nvSpPr>
          <p:spPr bwMode="auto">
            <a:xfrm>
              <a:off x="4845" y="944"/>
              <a:ext cx="311" cy="314"/>
            </a:xfrm>
            <a:custGeom>
              <a:avLst/>
              <a:gdLst>
                <a:gd name="T0" fmla="*/ 14 w 132"/>
                <a:gd name="T1" fmla="*/ 0 h 133"/>
                <a:gd name="T2" fmla="*/ 118 w 132"/>
                <a:gd name="T3" fmla="*/ 0 h 133"/>
                <a:gd name="T4" fmla="*/ 132 w 132"/>
                <a:gd name="T5" fmla="*/ 14 h 133"/>
                <a:gd name="T6" fmla="*/ 132 w 132"/>
                <a:gd name="T7" fmla="*/ 85 h 133"/>
                <a:gd name="T8" fmla="*/ 118 w 132"/>
                <a:gd name="T9" fmla="*/ 99 h 133"/>
                <a:gd name="T10" fmla="*/ 84 w 132"/>
                <a:gd name="T11" fmla="*/ 99 h 133"/>
                <a:gd name="T12" fmla="*/ 66 w 132"/>
                <a:gd name="T13" fmla="*/ 133 h 133"/>
                <a:gd name="T14" fmla="*/ 49 w 132"/>
                <a:gd name="T15" fmla="*/ 99 h 133"/>
                <a:gd name="T16" fmla="*/ 14 w 132"/>
                <a:gd name="T17" fmla="*/ 99 h 133"/>
                <a:gd name="T18" fmla="*/ 0 w 132"/>
                <a:gd name="T19" fmla="*/ 85 h 133"/>
                <a:gd name="T20" fmla="*/ 0 w 132"/>
                <a:gd name="T21" fmla="*/ 14 h 133"/>
                <a:gd name="T22" fmla="*/ 14 w 132"/>
                <a:gd name="T23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2" h="133">
                  <a:moveTo>
                    <a:pt x="14" y="0"/>
                  </a:moveTo>
                  <a:cubicBezTo>
                    <a:pt x="118" y="0"/>
                    <a:pt x="118" y="0"/>
                    <a:pt x="118" y="0"/>
                  </a:cubicBezTo>
                  <a:cubicBezTo>
                    <a:pt x="126" y="0"/>
                    <a:pt x="132" y="6"/>
                    <a:pt x="132" y="14"/>
                  </a:cubicBezTo>
                  <a:cubicBezTo>
                    <a:pt x="132" y="85"/>
                    <a:pt x="132" y="85"/>
                    <a:pt x="132" y="85"/>
                  </a:cubicBezTo>
                  <a:cubicBezTo>
                    <a:pt x="132" y="92"/>
                    <a:pt x="126" y="99"/>
                    <a:pt x="118" y="99"/>
                  </a:cubicBezTo>
                  <a:cubicBezTo>
                    <a:pt x="84" y="99"/>
                    <a:pt x="84" y="99"/>
                    <a:pt x="84" y="99"/>
                  </a:cubicBezTo>
                  <a:cubicBezTo>
                    <a:pt x="66" y="133"/>
                    <a:pt x="66" y="133"/>
                    <a:pt x="66" y="133"/>
                  </a:cubicBezTo>
                  <a:cubicBezTo>
                    <a:pt x="49" y="99"/>
                    <a:pt x="49" y="99"/>
                    <a:pt x="49" y="99"/>
                  </a:cubicBezTo>
                  <a:cubicBezTo>
                    <a:pt x="14" y="99"/>
                    <a:pt x="14" y="99"/>
                    <a:pt x="14" y="99"/>
                  </a:cubicBezTo>
                  <a:cubicBezTo>
                    <a:pt x="7" y="99"/>
                    <a:pt x="0" y="92"/>
                    <a:pt x="0" y="8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6"/>
                    <a:pt x="7" y="0"/>
                    <a:pt x="14" y="0"/>
                  </a:cubicBezTo>
                  <a:close/>
                </a:path>
              </a:pathLst>
            </a:custGeom>
            <a:noFill/>
            <a:ln w="19050" cap="rnd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5" name="Freeform 171"/>
            <p:cNvSpPr>
              <a:spLocks/>
            </p:cNvSpPr>
            <p:nvPr/>
          </p:nvSpPr>
          <p:spPr bwMode="auto">
            <a:xfrm>
              <a:off x="4951" y="1029"/>
              <a:ext cx="102" cy="104"/>
            </a:xfrm>
            <a:custGeom>
              <a:avLst/>
              <a:gdLst>
                <a:gd name="T0" fmla="*/ 0 w 102"/>
                <a:gd name="T1" fmla="*/ 0 h 104"/>
                <a:gd name="T2" fmla="*/ 0 w 102"/>
                <a:gd name="T3" fmla="*/ 104 h 104"/>
                <a:gd name="T4" fmla="*/ 102 w 102"/>
                <a:gd name="T5" fmla="*/ 104 h 104"/>
                <a:gd name="T6" fmla="*/ 102 w 102"/>
                <a:gd name="T7" fmla="*/ 42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104">
                  <a:moveTo>
                    <a:pt x="0" y="0"/>
                  </a:moveTo>
                  <a:lnTo>
                    <a:pt x="0" y="104"/>
                  </a:lnTo>
                  <a:lnTo>
                    <a:pt x="102" y="104"/>
                  </a:lnTo>
                  <a:lnTo>
                    <a:pt x="102" y="42"/>
                  </a:lnTo>
                </a:path>
              </a:pathLst>
            </a:custGeom>
            <a:noFill/>
            <a:ln w="19050" cap="rnd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6" name="Freeform 172"/>
            <p:cNvSpPr>
              <a:spLocks/>
            </p:cNvSpPr>
            <p:nvPr/>
          </p:nvSpPr>
          <p:spPr bwMode="auto">
            <a:xfrm>
              <a:off x="4982" y="1062"/>
              <a:ext cx="37" cy="38"/>
            </a:xfrm>
            <a:custGeom>
              <a:avLst/>
              <a:gdLst>
                <a:gd name="T0" fmla="*/ 0 w 37"/>
                <a:gd name="T1" fmla="*/ 0 h 38"/>
                <a:gd name="T2" fmla="*/ 37 w 37"/>
                <a:gd name="T3" fmla="*/ 0 h 38"/>
                <a:gd name="T4" fmla="*/ 37 w 37"/>
                <a:gd name="T5" fmla="*/ 38 h 38"/>
                <a:gd name="T6" fmla="*/ 0 w 37"/>
                <a:gd name="T7" fmla="*/ 38 h 38"/>
                <a:gd name="T8" fmla="*/ 0 w 37"/>
                <a:gd name="T9" fmla="*/ 0 h 38"/>
                <a:gd name="T10" fmla="*/ 0 w 37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38">
                  <a:moveTo>
                    <a:pt x="0" y="0"/>
                  </a:moveTo>
                  <a:lnTo>
                    <a:pt x="37" y="0"/>
                  </a:lnTo>
                  <a:lnTo>
                    <a:pt x="37" y="38"/>
                  </a:lnTo>
                  <a:lnTo>
                    <a:pt x="0" y="3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 cap="rnd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7" name="Freeform 173"/>
            <p:cNvSpPr>
              <a:spLocks/>
            </p:cNvSpPr>
            <p:nvPr/>
          </p:nvSpPr>
          <p:spPr bwMode="auto">
            <a:xfrm>
              <a:off x="4925" y="986"/>
              <a:ext cx="151" cy="69"/>
            </a:xfrm>
            <a:custGeom>
              <a:avLst/>
              <a:gdLst>
                <a:gd name="T0" fmla="*/ 0 w 151"/>
                <a:gd name="T1" fmla="*/ 69 h 69"/>
                <a:gd name="T2" fmla="*/ 0 w 151"/>
                <a:gd name="T3" fmla="*/ 66 h 69"/>
                <a:gd name="T4" fmla="*/ 0 w 151"/>
                <a:gd name="T5" fmla="*/ 66 h 69"/>
                <a:gd name="T6" fmla="*/ 76 w 151"/>
                <a:gd name="T7" fmla="*/ 0 h 69"/>
                <a:gd name="T8" fmla="*/ 76 w 151"/>
                <a:gd name="T9" fmla="*/ 0 h 69"/>
                <a:gd name="T10" fmla="*/ 76 w 151"/>
                <a:gd name="T11" fmla="*/ 0 h 69"/>
                <a:gd name="T12" fmla="*/ 151 w 151"/>
                <a:gd name="T13" fmla="*/ 66 h 69"/>
                <a:gd name="T14" fmla="*/ 151 w 151"/>
                <a:gd name="T15" fmla="*/ 66 h 69"/>
                <a:gd name="T16" fmla="*/ 151 w 151"/>
                <a:gd name="T17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69">
                  <a:moveTo>
                    <a:pt x="0" y="69"/>
                  </a:moveTo>
                  <a:lnTo>
                    <a:pt x="0" y="66"/>
                  </a:lnTo>
                  <a:lnTo>
                    <a:pt x="0" y="66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151" y="66"/>
                  </a:lnTo>
                  <a:lnTo>
                    <a:pt x="151" y="66"/>
                  </a:lnTo>
                  <a:lnTo>
                    <a:pt x="151" y="69"/>
                  </a:lnTo>
                </a:path>
              </a:pathLst>
            </a:custGeom>
            <a:noFill/>
            <a:ln w="19050" cap="rnd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81" name="Прямоугольник 180"/>
          <p:cNvSpPr/>
          <p:nvPr/>
        </p:nvSpPr>
        <p:spPr>
          <a:xfrm>
            <a:off x="5024116" y="3757526"/>
            <a:ext cx="15858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0" dirty="0" smtClean="0">
                <a:solidFill>
                  <a:srgbClr val="F5791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СОЕДИНИТЬ С ОПЕРАТОРОМ</a:t>
            </a:r>
            <a:endParaRPr lang="ru-RU" sz="1200" b="0" dirty="0">
              <a:solidFill>
                <a:srgbClr val="F5791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3" name="Прямоугольник 182"/>
          <p:cNvSpPr/>
          <p:nvPr/>
        </p:nvSpPr>
        <p:spPr>
          <a:xfrm>
            <a:off x="1137995" y="4388148"/>
            <a:ext cx="1444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0" dirty="0" smtClean="0">
                <a:solidFill>
                  <a:srgbClr val="F5791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ПЕРЕДАТЬ ПОКАЗАНИЯ </a:t>
            </a:r>
          </a:p>
          <a:p>
            <a:pPr algn="ctr"/>
            <a:r>
              <a:rPr lang="ru-RU" sz="1200" b="0" dirty="0" smtClean="0">
                <a:solidFill>
                  <a:srgbClr val="F5791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СЧЁТЧИКА</a:t>
            </a:r>
            <a:endParaRPr lang="ru-RU" sz="1200" b="0" dirty="0">
              <a:solidFill>
                <a:srgbClr val="F5791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5" name="Прямоугольник 184"/>
          <p:cNvSpPr/>
          <p:nvPr/>
        </p:nvSpPr>
        <p:spPr>
          <a:xfrm>
            <a:off x="986028" y="3570127"/>
            <a:ext cx="15858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0" dirty="0" smtClean="0">
                <a:solidFill>
                  <a:srgbClr val="F5791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УЗНАТЬ </a:t>
            </a:r>
          </a:p>
          <a:p>
            <a:pPr algn="ctr"/>
            <a:r>
              <a:rPr lang="ru-RU" sz="1200" b="0" dirty="0" smtClean="0">
                <a:solidFill>
                  <a:srgbClr val="F5791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БАЛАНС</a:t>
            </a:r>
            <a:endParaRPr lang="ru-RU" sz="1200" b="0" dirty="0">
              <a:solidFill>
                <a:srgbClr val="F5791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6" name="Прямоугольник 185"/>
          <p:cNvSpPr/>
          <p:nvPr/>
        </p:nvSpPr>
        <p:spPr>
          <a:xfrm>
            <a:off x="990348" y="5583779"/>
            <a:ext cx="17664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0" dirty="0" smtClean="0">
                <a:solidFill>
                  <a:srgbClr val="F5791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УЗНАТЬ ТАРИФ НА ЭЛЕКТРОЭНЕРГИЮ</a:t>
            </a:r>
            <a:endParaRPr lang="ru-RU" sz="1200" b="0" dirty="0">
              <a:solidFill>
                <a:srgbClr val="F5791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7" name="Прямоугольник 186"/>
          <p:cNvSpPr/>
          <p:nvPr/>
        </p:nvSpPr>
        <p:spPr>
          <a:xfrm>
            <a:off x="5158678" y="5498713"/>
            <a:ext cx="12050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0" dirty="0" smtClean="0">
                <a:solidFill>
                  <a:srgbClr val="F5791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НАЙТИ БЛИЖАЙШИЙ ОФИС</a:t>
            </a:r>
            <a:endParaRPr lang="ru-RU" sz="1200" b="0" dirty="0">
              <a:solidFill>
                <a:srgbClr val="F5791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" name="Group 6"/>
          <p:cNvGrpSpPr>
            <a:grpSpLocks noChangeAspect="1"/>
          </p:cNvGrpSpPr>
          <p:nvPr/>
        </p:nvGrpSpPr>
        <p:grpSpPr bwMode="auto">
          <a:xfrm>
            <a:off x="172216" y="4374429"/>
            <a:ext cx="751750" cy="718511"/>
            <a:chOff x="-1387" y="1261"/>
            <a:chExt cx="2126" cy="2032"/>
          </a:xfrm>
        </p:grpSpPr>
        <p:sp>
          <p:nvSpPr>
            <p:cNvPr id="5" name="Freeform 7"/>
            <p:cNvSpPr>
              <a:spLocks/>
            </p:cNvSpPr>
            <p:nvPr/>
          </p:nvSpPr>
          <p:spPr bwMode="auto">
            <a:xfrm>
              <a:off x="-1387" y="1261"/>
              <a:ext cx="2126" cy="2032"/>
            </a:xfrm>
            <a:custGeom>
              <a:avLst/>
              <a:gdLst>
                <a:gd name="T0" fmla="*/ 809 w 900"/>
                <a:gd name="T1" fmla="*/ 0 h 860"/>
                <a:gd name="T2" fmla="*/ 91 w 900"/>
                <a:gd name="T3" fmla="*/ 0 h 860"/>
                <a:gd name="T4" fmla="*/ 0 w 900"/>
                <a:gd name="T5" fmla="*/ 91 h 860"/>
                <a:gd name="T6" fmla="*/ 0 w 900"/>
                <a:gd name="T7" fmla="*/ 769 h 860"/>
                <a:gd name="T8" fmla="*/ 91 w 900"/>
                <a:gd name="T9" fmla="*/ 860 h 860"/>
                <a:gd name="T10" fmla="*/ 809 w 900"/>
                <a:gd name="T11" fmla="*/ 860 h 860"/>
                <a:gd name="T12" fmla="*/ 900 w 900"/>
                <a:gd name="T13" fmla="*/ 769 h 860"/>
                <a:gd name="T14" fmla="*/ 900 w 900"/>
                <a:gd name="T15" fmla="*/ 91 h 860"/>
                <a:gd name="T16" fmla="*/ 809 w 900"/>
                <a:gd name="T17" fmla="*/ 0 h 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0" h="860">
                  <a:moveTo>
                    <a:pt x="809" y="0"/>
                  </a:moveTo>
                  <a:cubicBezTo>
                    <a:pt x="91" y="0"/>
                    <a:pt x="91" y="0"/>
                    <a:pt x="91" y="0"/>
                  </a:cubicBezTo>
                  <a:cubicBezTo>
                    <a:pt x="41" y="0"/>
                    <a:pt x="0" y="41"/>
                    <a:pt x="0" y="91"/>
                  </a:cubicBezTo>
                  <a:cubicBezTo>
                    <a:pt x="0" y="769"/>
                    <a:pt x="0" y="769"/>
                    <a:pt x="0" y="769"/>
                  </a:cubicBezTo>
                  <a:cubicBezTo>
                    <a:pt x="0" y="819"/>
                    <a:pt x="41" y="860"/>
                    <a:pt x="91" y="860"/>
                  </a:cubicBezTo>
                  <a:cubicBezTo>
                    <a:pt x="809" y="860"/>
                    <a:pt x="809" y="860"/>
                    <a:pt x="809" y="860"/>
                  </a:cubicBezTo>
                  <a:cubicBezTo>
                    <a:pt x="859" y="860"/>
                    <a:pt x="900" y="819"/>
                    <a:pt x="900" y="769"/>
                  </a:cubicBezTo>
                  <a:cubicBezTo>
                    <a:pt x="900" y="91"/>
                    <a:pt x="900" y="91"/>
                    <a:pt x="900" y="91"/>
                  </a:cubicBezTo>
                  <a:cubicBezTo>
                    <a:pt x="900" y="41"/>
                    <a:pt x="859" y="0"/>
                    <a:pt x="809" y="0"/>
                  </a:cubicBezTo>
                  <a:close/>
                </a:path>
              </a:pathLst>
            </a:custGeom>
            <a:noFill/>
            <a:ln w="19050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-1219" y="1382"/>
              <a:ext cx="1791" cy="1790"/>
            </a:xfrm>
            <a:prstGeom prst="ellipse">
              <a:avLst/>
            </a:prstGeom>
            <a:noFill/>
            <a:ln w="19050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-654" y="2579"/>
              <a:ext cx="661" cy="225"/>
            </a:xfrm>
            <a:custGeom>
              <a:avLst/>
              <a:gdLst>
                <a:gd name="T0" fmla="*/ 232 w 280"/>
                <a:gd name="T1" fmla="*/ 0 h 95"/>
                <a:gd name="T2" fmla="*/ 48 w 280"/>
                <a:gd name="T3" fmla="*/ 0 h 95"/>
                <a:gd name="T4" fmla="*/ 0 w 280"/>
                <a:gd name="T5" fmla="*/ 47 h 95"/>
                <a:gd name="T6" fmla="*/ 48 w 280"/>
                <a:gd name="T7" fmla="*/ 95 h 95"/>
                <a:gd name="T8" fmla="*/ 232 w 280"/>
                <a:gd name="T9" fmla="*/ 95 h 95"/>
                <a:gd name="T10" fmla="*/ 280 w 280"/>
                <a:gd name="T11" fmla="*/ 47 h 95"/>
                <a:gd name="T12" fmla="*/ 232 w 280"/>
                <a:gd name="T13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" h="95">
                  <a:moveTo>
                    <a:pt x="232" y="0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22" y="0"/>
                    <a:pt x="0" y="21"/>
                    <a:pt x="0" y="47"/>
                  </a:cubicBezTo>
                  <a:cubicBezTo>
                    <a:pt x="0" y="73"/>
                    <a:pt x="22" y="95"/>
                    <a:pt x="48" y="95"/>
                  </a:cubicBezTo>
                  <a:cubicBezTo>
                    <a:pt x="232" y="95"/>
                    <a:pt x="232" y="95"/>
                    <a:pt x="232" y="95"/>
                  </a:cubicBezTo>
                  <a:cubicBezTo>
                    <a:pt x="258" y="95"/>
                    <a:pt x="280" y="73"/>
                    <a:pt x="280" y="47"/>
                  </a:cubicBezTo>
                  <a:cubicBezTo>
                    <a:pt x="280" y="21"/>
                    <a:pt x="258" y="0"/>
                    <a:pt x="232" y="0"/>
                  </a:cubicBezTo>
                  <a:close/>
                </a:path>
              </a:pathLst>
            </a:custGeom>
            <a:noFill/>
            <a:ln w="19050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Oval 10"/>
            <p:cNvSpPr>
              <a:spLocks noChangeArrowheads="1"/>
            </p:cNvSpPr>
            <p:nvPr/>
          </p:nvSpPr>
          <p:spPr bwMode="auto">
            <a:xfrm>
              <a:off x="-1115" y="1486"/>
              <a:ext cx="1583" cy="1582"/>
            </a:xfrm>
            <a:prstGeom prst="ellipse">
              <a:avLst/>
            </a:prstGeom>
            <a:noFill/>
            <a:ln w="19050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-914" y="2138"/>
              <a:ext cx="175" cy="208"/>
            </a:xfrm>
            <a:custGeom>
              <a:avLst/>
              <a:gdLst>
                <a:gd name="T0" fmla="*/ 50 w 74"/>
                <a:gd name="T1" fmla="*/ 0 h 88"/>
                <a:gd name="T2" fmla="*/ 25 w 74"/>
                <a:gd name="T3" fmla="*/ 0 h 88"/>
                <a:gd name="T4" fmla="*/ 0 w 74"/>
                <a:gd name="T5" fmla="*/ 25 h 88"/>
                <a:gd name="T6" fmla="*/ 0 w 74"/>
                <a:gd name="T7" fmla="*/ 63 h 88"/>
                <a:gd name="T8" fmla="*/ 25 w 74"/>
                <a:gd name="T9" fmla="*/ 88 h 88"/>
                <a:gd name="T10" fmla="*/ 50 w 74"/>
                <a:gd name="T11" fmla="*/ 88 h 88"/>
                <a:gd name="T12" fmla="*/ 74 w 74"/>
                <a:gd name="T13" fmla="*/ 63 h 88"/>
                <a:gd name="T14" fmla="*/ 74 w 74"/>
                <a:gd name="T15" fmla="*/ 25 h 88"/>
                <a:gd name="T16" fmla="*/ 50 w 74"/>
                <a:gd name="T17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" h="88">
                  <a:moveTo>
                    <a:pt x="50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11" y="0"/>
                    <a:pt x="0" y="11"/>
                    <a:pt x="0" y="25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77"/>
                    <a:pt x="11" y="88"/>
                    <a:pt x="25" y="88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63" y="88"/>
                    <a:pt x="74" y="77"/>
                    <a:pt x="74" y="63"/>
                  </a:cubicBezTo>
                  <a:cubicBezTo>
                    <a:pt x="74" y="25"/>
                    <a:pt x="74" y="25"/>
                    <a:pt x="74" y="25"/>
                  </a:cubicBezTo>
                  <a:cubicBezTo>
                    <a:pt x="74" y="11"/>
                    <a:pt x="63" y="0"/>
                    <a:pt x="50" y="0"/>
                  </a:cubicBezTo>
                  <a:close/>
                </a:path>
              </a:pathLst>
            </a:custGeom>
            <a:noFill/>
            <a:ln w="19050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-661" y="2138"/>
              <a:ext cx="174" cy="208"/>
            </a:xfrm>
            <a:custGeom>
              <a:avLst/>
              <a:gdLst>
                <a:gd name="T0" fmla="*/ 24 w 74"/>
                <a:gd name="T1" fmla="*/ 88 h 88"/>
                <a:gd name="T2" fmla="*/ 49 w 74"/>
                <a:gd name="T3" fmla="*/ 88 h 88"/>
                <a:gd name="T4" fmla="*/ 74 w 74"/>
                <a:gd name="T5" fmla="*/ 63 h 88"/>
                <a:gd name="T6" fmla="*/ 74 w 74"/>
                <a:gd name="T7" fmla="*/ 25 h 88"/>
                <a:gd name="T8" fmla="*/ 49 w 74"/>
                <a:gd name="T9" fmla="*/ 0 h 88"/>
                <a:gd name="T10" fmla="*/ 24 w 74"/>
                <a:gd name="T11" fmla="*/ 0 h 88"/>
                <a:gd name="T12" fmla="*/ 0 w 74"/>
                <a:gd name="T13" fmla="*/ 25 h 88"/>
                <a:gd name="T14" fmla="*/ 0 w 74"/>
                <a:gd name="T15" fmla="*/ 63 h 88"/>
                <a:gd name="T16" fmla="*/ 24 w 74"/>
                <a:gd name="T17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" h="88">
                  <a:moveTo>
                    <a:pt x="24" y="88"/>
                  </a:moveTo>
                  <a:cubicBezTo>
                    <a:pt x="49" y="88"/>
                    <a:pt x="49" y="88"/>
                    <a:pt x="49" y="88"/>
                  </a:cubicBezTo>
                  <a:cubicBezTo>
                    <a:pt x="63" y="88"/>
                    <a:pt x="74" y="77"/>
                    <a:pt x="74" y="63"/>
                  </a:cubicBezTo>
                  <a:cubicBezTo>
                    <a:pt x="74" y="25"/>
                    <a:pt x="74" y="25"/>
                    <a:pt x="74" y="25"/>
                  </a:cubicBezTo>
                  <a:cubicBezTo>
                    <a:pt x="74" y="11"/>
                    <a:pt x="63" y="0"/>
                    <a:pt x="49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5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77"/>
                    <a:pt x="11" y="88"/>
                    <a:pt x="24" y="88"/>
                  </a:cubicBezTo>
                  <a:close/>
                </a:path>
              </a:pathLst>
            </a:custGeom>
            <a:noFill/>
            <a:ln w="19050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Freeform 13"/>
            <p:cNvSpPr>
              <a:spLocks/>
            </p:cNvSpPr>
            <p:nvPr/>
          </p:nvSpPr>
          <p:spPr bwMode="auto">
            <a:xfrm>
              <a:off x="-411" y="2138"/>
              <a:ext cx="175" cy="208"/>
            </a:xfrm>
            <a:custGeom>
              <a:avLst/>
              <a:gdLst>
                <a:gd name="T0" fmla="*/ 50 w 74"/>
                <a:gd name="T1" fmla="*/ 88 h 88"/>
                <a:gd name="T2" fmla="*/ 74 w 74"/>
                <a:gd name="T3" fmla="*/ 63 h 88"/>
                <a:gd name="T4" fmla="*/ 74 w 74"/>
                <a:gd name="T5" fmla="*/ 25 h 88"/>
                <a:gd name="T6" fmla="*/ 50 w 74"/>
                <a:gd name="T7" fmla="*/ 0 h 88"/>
                <a:gd name="T8" fmla="*/ 24 w 74"/>
                <a:gd name="T9" fmla="*/ 0 h 88"/>
                <a:gd name="T10" fmla="*/ 0 w 74"/>
                <a:gd name="T11" fmla="*/ 25 h 88"/>
                <a:gd name="T12" fmla="*/ 0 w 74"/>
                <a:gd name="T13" fmla="*/ 63 h 88"/>
                <a:gd name="T14" fmla="*/ 24 w 74"/>
                <a:gd name="T15" fmla="*/ 88 h 88"/>
                <a:gd name="T16" fmla="*/ 50 w 74"/>
                <a:gd name="T17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" h="88">
                  <a:moveTo>
                    <a:pt x="50" y="88"/>
                  </a:moveTo>
                  <a:cubicBezTo>
                    <a:pt x="63" y="88"/>
                    <a:pt x="74" y="77"/>
                    <a:pt x="74" y="63"/>
                  </a:cubicBezTo>
                  <a:cubicBezTo>
                    <a:pt x="74" y="25"/>
                    <a:pt x="74" y="25"/>
                    <a:pt x="74" y="25"/>
                  </a:cubicBezTo>
                  <a:cubicBezTo>
                    <a:pt x="74" y="11"/>
                    <a:pt x="63" y="0"/>
                    <a:pt x="50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5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77"/>
                    <a:pt x="11" y="88"/>
                    <a:pt x="24" y="88"/>
                  </a:cubicBezTo>
                  <a:lnTo>
                    <a:pt x="50" y="88"/>
                  </a:lnTo>
                  <a:close/>
                </a:path>
              </a:pathLst>
            </a:custGeom>
            <a:noFill/>
            <a:ln w="19050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Freeform 14"/>
            <p:cNvSpPr>
              <a:spLocks/>
            </p:cNvSpPr>
            <p:nvPr/>
          </p:nvSpPr>
          <p:spPr bwMode="auto">
            <a:xfrm>
              <a:off x="-161" y="2138"/>
              <a:ext cx="175" cy="208"/>
            </a:xfrm>
            <a:custGeom>
              <a:avLst/>
              <a:gdLst>
                <a:gd name="T0" fmla="*/ 50 w 74"/>
                <a:gd name="T1" fmla="*/ 0 h 88"/>
                <a:gd name="T2" fmla="*/ 25 w 74"/>
                <a:gd name="T3" fmla="*/ 0 h 88"/>
                <a:gd name="T4" fmla="*/ 0 w 74"/>
                <a:gd name="T5" fmla="*/ 25 h 88"/>
                <a:gd name="T6" fmla="*/ 0 w 74"/>
                <a:gd name="T7" fmla="*/ 63 h 88"/>
                <a:gd name="T8" fmla="*/ 25 w 74"/>
                <a:gd name="T9" fmla="*/ 88 h 88"/>
                <a:gd name="T10" fmla="*/ 50 w 74"/>
                <a:gd name="T11" fmla="*/ 88 h 88"/>
                <a:gd name="T12" fmla="*/ 74 w 74"/>
                <a:gd name="T13" fmla="*/ 63 h 88"/>
                <a:gd name="T14" fmla="*/ 74 w 74"/>
                <a:gd name="T15" fmla="*/ 25 h 88"/>
                <a:gd name="T16" fmla="*/ 50 w 74"/>
                <a:gd name="T17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" h="88">
                  <a:moveTo>
                    <a:pt x="50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11" y="0"/>
                    <a:pt x="0" y="11"/>
                    <a:pt x="0" y="25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77"/>
                    <a:pt x="11" y="88"/>
                    <a:pt x="25" y="88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63" y="88"/>
                    <a:pt x="74" y="77"/>
                    <a:pt x="74" y="63"/>
                  </a:cubicBezTo>
                  <a:cubicBezTo>
                    <a:pt x="74" y="25"/>
                    <a:pt x="74" y="25"/>
                    <a:pt x="74" y="25"/>
                  </a:cubicBezTo>
                  <a:cubicBezTo>
                    <a:pt x="74" y="11"/>
                    <a:pt x="63" y="0"/>
                    <a:pt x="50" y="0"/>
                  </a:cubicBezTo>
                  <a:close/>
                </a:path>
              </a:pathLst>
            </a:custGeom>
            <a:noFill/>
            <a:ln w="19050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Freeform 15"/>
            <p:cNvSpPr>
              <a:spLocks/>
            </p:cNvSpPr>
            <p:nvPr/>
          </p:nvSpPr>
          <p:spPr bwMode="auto">
            <a:xfrm>
              <a:off x="92" y="2138"/>
              <a:ext cx="175" cy="208"/>
            </a:xfrm>
            <a:custGeom>
              <a:avLst/>
              <a:gdLst>
                <a:gd name="T0" fmla="*/ 24 w 74"/>
                <a:gd name="T1" fmla="*/ 0 h 88"/>
                <a:gd name="T2" fmla="*/ 0 w 74"/>
                <a:gd name="T3" fmla="*/ 25 h 88"/>
                <a:gd name="T4" fmla="*/ 0 w 74"/>
                <a:gd name="T5" fmla="*/ 63 h 88"/>
                <a:gd name="T6" fmla="*/ 24 w 74"/>
                <a:gd name="T7" fmla="*/ 88 h 88"/>
                <a:gd name="T8" fmla="*/ 49 w 74"/>
                <a:gd name="T9" fmla="*/ 88 h 88"/>
                <a:gd name="T10" fmla="*/ 74 w 74"/>
                <a:gd name="T11" fmla="*/ 63 h 88"/>
                <a:gd name="T12" fmla="*/ 74 w 74"/>
                <a:gd name="T13" fmla="*/ 25 h 88"/>
                <a:gd name="T14" fmla="*/ 49 w 74"/>
                <a:gd name="T15" fmla="*/ 0 h 88"/>
                <a:gd name="T16" fmla="*/ 24 w 74"/>
                <a:gd name="T17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" h="88">
                  <a:moveTo>
                    <a:pt x="24" y="0"/>
                  </a:moveTo>
                  <a:cubicBezTo>
                    <a:pt x="11" y="0"/>
                    <a:pt x="0" y="11"/>
                    <a:pt x="0" y="25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77"/>
                    <a:pt x="11" y="88"/>
                    <a:pt x="24" y="88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63" y="88"/>
                    <a:pt x="74" y="77"/>
                    <a:pt x="74" y="63"/>
                  </a:cubicBezTo>
                  <a:cubicBezTo>
                    <a:pt x="74" y="25"/>
                    <a:pt x="74" y="25"/>
                    <a:pt x="74" y="25"/>
                  </a:cubicBezTo>
                  <a:cubicBezTo>
                    <a:pt x="74" y="11"/>
                    <a:pt x="63" y="0"/>
                    <a:pt x="49" y="0"/>
                  </a:cubicBezTo>
                  <a:lnTo>
                    <a:pt x="24" y="0"/>
                  </a:lnTo>
                  <a:close/>
                </a:path>
              </a:pathLst>
            </a:custGeom>
            <a:noFill/>
            <a:ln w="19050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Line 16"/>
            <p:cNvSpPr>
              <a:spLocks noChangeShapeType="1"/>
            </p:cNvSpPr>
            <p:nvPr/>
          </p:nvSpPr>
          <p:spPr bwMode="auto">
            <a:xfrm>
              <a:off x="-560" y="1798"/>
              <a:ext cx="475" cy="0"/>
            </a:xfrm>
            <a:prstGeom prst="line">
              <a:avLst/>
            </a:prstGeom>
            <a:noFill/>
            <a:ln w="19050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Line 17"/>
            <p:cNvSpPr>
              <a:spLocks noChangeShapeType="1"/>
            </p:cNvSpPr>
            <p:nvPr/>
          </p:nvSpPr>
          <p:spPr bwMode="auto">
            <a:xfrm>
              <a:off x="-680" y="1894"/>
              <a:ext cx="715" cy="0"/>
            </a:xfrm>
            <a:prstGeom prst="line">
              <a:avLst/>
            </a:prstGeom>
            <a:noFill/>
            <a:ln w="19050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18" name="Название 1"/>
          <p:cNvSpPr txBox="1">
            <a:spLocks/>
          </p:cNvSpPr>
          <p:nvPr/>
        </p:nvSpPr>
        <p:spPr bwMode="auto">
          <a:xfrm>
            <a:off x="1530276" y="396255"/>
            <a:ext cx="8001853" cy="828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99" tIns="52150" rIns="104299" bIns="52150" numCol="1" anchor="ctr" anchorCtr="0" compatLnSpc="1">
            <a:prstTxWarp prst="textNoShape">
              <a:avLst/>
            </a:prstTxWarp>
          </a:bodyPr>
          <a:lstStyle/>
          <a:p>
            <a:pPr defTabSz="1042364" eaLnBrk="0" hangingPunct="0">
              <a:defRPr/>
            </a:pPr>
            <a:r>
              <a:rPr lang="ru-RU" sz="1800" dirty="0" smtClean="0">
                <a:latin typeface="HeliosC"/>
                <a:ea typeface="Tahoma" pitchFamily="34" charset="0"/>
                <a:cs typeface="HeliosC"/>
              </a:rPr>
              <a:t>Система самообслуживания контактного центра</a:t>
            </a:r>
            <a:endParaRPr lang="ru-RU" sz="1800" dirty="0">
              <a:latin typeface="HeliosC"/>
              <a:ea typeface="Tahoma" pitchFamily="34" charset="0"/>
              <a:cs typeface="HeliosC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93473" y="1134097"/>
            <a:ext cx="9309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При звонке на номер +7 (499) 550-9-550 Вас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поприветствует роботизированная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система самообслуживания, которая управляется с помощью голосовых команд.  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2761" y="3667387"/>
            <a:ext cx="10339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Баланс</a:t>
            </a:r>
            <a:endParaRPr lang="ru-RU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636414" y="4556334"/>
            <a:ext cx="1118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Показания</a:t>
            </a:r>
            <a:endParaRPr lang="ru-RU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86260" y="3015234"/>
            <a:ext cx="11855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8A25B"/>
                </a:solidFill>
              </a:rPr>
              <a:t>Что сделать?</a:t>
            </a:r>
            <a:endParaRPr lang="ru-RU" sz="1400" dirty="0">
              <a:solidFill>
                <a:srgbClr val="F8A25B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2582267" y="3008183"/>
            <a:ext cx="11855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Голосовая</a:t>
            </a:r>
          </a:p>
          <a:p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команда</a:t>
            </a:r>
            <a:endParaRPr lang="ru-RU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700783" y="5638907"/>
            <a:ext cx="1118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Тариф</a:t>
            </a:r>
            <a:endParaRPr lang="ru-RU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1137995" y="3008183"/>
            <a:ext cx="0" cy="3220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571850" y="3026129"/>
            <a:ext cx="10417" cy="32027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5342791" y="3015490"/>
            <a:ext cx="11855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8A25B"/>
                </a:solidFill>
              </a:rPr>
              <a:t>Что сделать?</a:t>
            </a:r>
            <a:endParaRPr lang="ru-RU" sz="1400" dirty="0">
              <a:solidFill>
                <a:srgbClr val="F8A25B"/>
              </a:solidFill>
            </a:endParaRPr>
          </a:p>
        </p:txBody>
      </p:sp>
      <p:cxnSp>
        <p:nvCxnSpPr>
          <p:cNvPr id="123" name="Прямая соединительная линия 122"/>
          <p:cNvCxnSpPr/>
          <p:nvPr/>
        </p:nvCxnSpPr>
        <p:spPr>
          <a:xfrm>
            <a:off x="5094526" y="3008439"/>
            <a:ext cx="0" cy="3220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>
            <a:off x="6528381" y="3026385"/>
            <a:ext cx="10417" cy="32027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6706325" y="3824507"/>
            <a:ext cx="1327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Оператор</a:t>
            </a:r>
            <a:endParaRPr lang="ru-RU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5030375" y="4558262"/>
            <a:ext cx="15858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0" dirty="0" smtClean="0">
                <a:solidFill>
                  <a:srgbClr val="F5791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ЗАМЕНИТЬ СЧЕТЧИК</a:t>
            </a:r>
            <a:endParaRPr lang="ru-RU" sz="1200" b="0" dirty="0">
              <a:solidFill>
                <a:srgbClr val="F5791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6675951" y="4655229"/>
            <a:ext cx="1327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Услуги</a:t>
            </a:r>
            <a:endParaRPr lang="ru-RU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609486" y="5674135"/>
            <a:ext cx="1327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Офис</a:t>
            </a:r>
            <a:endParaRPr lang="ru-RU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923207" y="3476248"/>
            <a:ext cx="27934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/>
          <p:nvPr/>
        </p:nvCxnSpPr>
        <p:spPr>
          <a:xfrm>
            <a:off x="4854519" y="3492768"/>
            <a:ext cx="27934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086449" y="2794692"/>
            <a:ext cx="22322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Помимо этого можно сказать:</a:t>
            </a:r>
          </a:p>
          <a:p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Задолженность</a:t>
            </a:r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– чтобы получить разъяснение о причинах появления задолженности;</a:t>
            </a:r>
          </a:p>
          <a:p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Оплата</a:t>
            </a:r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– чтобы узнать о способах оплаты или оплатить банковской картой</a:t>
            </a:r>
            <a:endParaRPr lang="ru-RU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034166" y="4963006"/>
            <a:ext cx="23368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</a:rPr>
              <a:t>Если робот Вас не понимает – можно просто промолчать, после трех неуспешных попыток понять Ваш ответ, система соединит Вас с </a:t>
            </a:r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оператором</a:t>
            </a:r>
            <a:endParaRPr lang="ru-RU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72216" y="1784358"/>
            <a:ext cx="10287052" cy="96852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FF0000"/>
                </a:solidFill>
              </a:rPr>
              <a:t>ВАЖНО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Внимательно слушайте инструкции системы;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Говорите четко и с нормальной громкостью;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Начинайте говорить только после завершения вопроса системы</a:t>
            </a: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565241" y="3010162"/>
            <a:ext cx="11855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Голосовая</a:t>
            </a:r>
          </a:p>
          <a:p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команда</a:t>
            </a:r>
            <a:endParaRPr lang="ru-RU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0487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звание 1"/>
          <p:cNvSpPr txBox="1">
            <a:spLocks/>
          </p:cNvSpPr>
          <p:nvPr/>
        </p:nvSpPr>
        <p:spPr bwMode="auto">
          <a:xfrm>
            <a:off x="1530276" y="396255"/>
            <a:ext cx="8001853" cy="828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99" tIns="52150" rIns="104299" bIns="52150" numCol="1" anchor="ctr" anchorCtr="0" compatLnSpc="1">
            <a:prstTxWarp prst="textNoShape">
              <a:avLst/>
            </a:prstTxWarp>
          </a:bodyPr>
          <a:lstStyle/>
          <a:p>
            <a:pPr defTabSz="1042364" eaLnBrk="0" hangingPunct="0">
              <a:defRPr/>
            </a:pPr>
            <a:r>
              <a:rPr lang="ru-RU" sz="1800" dirty="0" smtClean="0">
                <a:latin typeface="HeliosC"/>
                <a:ea typeface="Tahoma" pitchFamily="34" charset="0"/>
                <a:cs typeface="HeliosC"/>
              </a:rPr>
              <a:t>Как передать показания электросчетчика по телефону</a:t>
            </a:r>
            <a:endParaRPr lang="ru-RU" sz="1800" dirty="0">
              <a:latin typeface="HeliosC"/>
              <a:ea typeface="Tahoma" pitchFamily="34" charset="0"/>
              <a:cs typeface="HeliosC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377" y="1194416"/>
            <a:ext cx="4347315" cy="5254935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714852" y="1258340"/>
            <a:ext cx="4176464" cy="643169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noAutofit/>
          </a:bodyPr>
          <a:lstStyle>
            <a:lvl1pPr algn="ctr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Bef>
                <a:spcPts val="0"/>
              </a:spcBef>
              <a:buClr>
                <a:srgbClr val="FF6400"/>
              </a:buClr>
            </a:pPr>
            <a:endParaRPr lang="ru-RU" sz="1800" b="1" cap="all" dirty="0">
              <a:solidFill>
                <a:srgbClr val="003264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994772" y="1332359"/>
            <a:ext cx="4320480" cy="144707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>Если мы знаем номер Вашего телефона, то мы предложим только подтвердить правильность адреса словами </a:t>
            </a:r>
            <a:r>
              <a:rPr lang="ru-RU" sz="1800" dirty="0">
                <a:solidFill>
                  <a:srgbClr val="00B050"/>
                </a:solidFill>
              </a:rPr>
              <a:t>ДА</a:t>
            </a:r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> или </a:t>
            </a:r>
            <a:r>
              <a:rPr lang="ru-RU" sz="1800" dirty="0">
                <a:solidFill>
                  <a:srgbClr val="FF0000"/>
                </a:solidFill>
              </a:rPr>
              <a:t>НЕТ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994772" y="4716735"/>
            <a:ext cx="4320480" cy="158417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Если Вы звоните с этого номера нам впервые, то необходимо будет назвать номер лицевого счета, после чего мы предложим сохранить номер телефона как контактный. </a:t>
            </a: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994772" y="2988543"/>
            <a:ext cx="4320480" cy="144707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Если номер с которого Вы звоните указан как контактный по нескольким адресам, мы перечислим все адреса, когда услышите нужный – скажите </a:t>
            </a:r>
            <a:r>
              <a:rPr lang="ru-RU" sz="1800" dirty="0">
                <a:ln>
                  <a:solidFill>
                    <a:srgbClr val="FF0000"/>
                  </a:solidFill>
                </a:ln>
                <a:solidFill>
                  <a:srgbClr val="00B050"/>
                </a:solidFill>
              </a:rPr>
              <a:t>ДА</a:t>
            </a:r>
            <a:endParaRPr lang="ru-RU" sz="1800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5483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33927</TotalTime>
  <Words>311</Words>
  <Application>Microsoft Office PowerPoint</Application>
  <PresentationFormat>Произвольный</PresentationFormat>
  <Paragraphs>58</Paragraphs>
  <Slides>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Arial Narrow</vt:lpstr>
      <vt:lpstr>Calibri</vt:lpstr>
      <vt:lpstr>HeliosC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USN Team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 RAO: Business description</dc:title>
  <dc:creator>1</dc:creator>
  <cp:lastModifiedBy>Сункин Антон Игоревич</cp:lastModifiedBy>
  <cp:revision>2683</cp:revision>
  <cp:lastPrinted>2019-11-27T09:14:28Z</cp:lastPrinted>
  <dcterms:created xsi:type="dcterms:W3CDTF">2009-08-29T09:04:09Z</dcterms:created>
  <dcterms:modified xsi:type="dcterms:W3CDTF">2019-11-27T14:18:31Z</dcterms:modified>
</cp:coreProperties>
</file>