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sldIdLst>
    <p:sldId id="256" r:id="rId3"/>
    <p:sldId id="296" r:id="rId4"/>
    <p:sldId id="294" r:id="rId5"/>
    <p:sldId id="289" r:id="rId6"/>
    <p:sldId id="295" r:id="rId7"/>
    <p:sldId id="291" r:id="rId8"/>
    <p:sldId id="263" r:id="rId9"/>
    <p:sldId id="298" r:id="rId10"/>
    <p:sldId id="297" r:id="rId11"/>
    <p:sldId id="268" r:id="rId12"/>
    <p:sldId id="273" r:id="rId13"/>
    <p:sldId id="265" r:id="rId14"/>
    <p:sldId id="266" r:id="rId15"/>
    <p:sldId id="275" r:id="rId16"/>
    <p:sldId id="276" r:id="rId17"/>
    <p:sldId id="290" r:id="rId18"/>
    <p:sldId id="283" r:id="rId19"/>
    <p:sldId id="287" r:id="rId20"/>
    <p:sldId id="292" r:id="rId21"/>
    <p:sldId id="278" r:id="rId22"/>
    <p:sldId id="299" r:id="rId23"/>
    <p:sldId id="28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sus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85FFFF"/>
    <a:srgbClr val="D9EBFB"/>
    <a:srgbClr val="CCFFCC"/>
    <a:srgbClr val="BBF3FB"/>
    <a:srgbClr val="00FF00"/>
    <a:srgbClr val="54FF4B"/>
    <a:srgbClr val="B0F6AC"/>
    <a:srgbClr val="78FF71"/>
    <a:srgbClr val="A7FF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>
      <p:cViewPr>
        <p:scale>
          <a:sx n="110" d="100"/>
          <a:sy n="110" d="100"/>
        </p:scale>
        <p:origin x="-1560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2143116"/>
            <a:ext cx="9148082" cy="47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5214942" cy="200024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effectLst/>
              </a:rPr>
              <a:t>Проект развития молодежного волонтерского движения по ПОПУЛЯРИЗАЦИИ здорового образа жизни</a:t>
            </a:r>
            <a:endParaRPr lang="ru-RU" sz="2400" b="1" dirty="0">
              <a:solidFill>
                <a:srgbClr val="0070C0"/>
              </a:solidFill>
              <a:effectLst/>
            </a:endParaRPr>
          </a:p>
        </p:txBody>
      </p:sp>
      <p:pic>
        <p:nvPicPr>
          <p:cNvPr id="5" name="Picture 2" descr="C:\Users\Asus\Downloads\Логотип МНПЦ 201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1303" y="0"/>
            <a:ext cx="3662697" cy="2214531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954" y="2924944"/>
            <a:ext cx="4372092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effectLst/>
              </a:rPr>
              <a:t>Проведение профилактических мероприятий</a:t>
            </a:r>
            <a:endParaRPr lang="ru-RU" dirty="0">
              <a:solidFill>
                <a:srgbClr val="0070C0"/>
              </a:solidFill>
              <a:effectLst/>
            </a:endParaRP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0" y="1357298"/>
            <a:ext cx="3895939" cy="264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Изображение 209717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85719" y="4071942"/>
            <a:ext cx="3857653" cy="27146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10" descr="Picture 1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4071942"/>
            <a:ext cx="3857652" cy="271462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8" name="Picture 4" descr="C:\Users\mariy\Desktop\Attachments_mariya-emelina@yandex.ru_2018-03-17_23-46-47\IMG-20180227-WA00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285860"/>
            <a:ext cx="4000528" cy="27860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effectLst/>
              </a:rPr>
              <a:t>Информационная поддержка проектов</a:t>
            </a:r>
            <a:endParaRPr lang="ru-RU" dirty="0">
              <a:solidFill>
                <a:srgbClr val="0070C0"/>
              </a:solidFill>
              <a:effectLst/>
            </a:endParaRPr>
          </a:p>
        </p:txBody>
      </p:sp>
      <p:pic>
        <p:nvPicPr>
          <p:cNvPr id="4" name="Рисунок 5" descr="Рисунок 5"/>
          <p:cNvPicPr>
            <a:picLocks noChangeAspect="1"/>
          </p:cNvPicPr>
          <p:nvPr/>
        </p:nvPicPr>
        <p:blipFill>
          <a:blip r:embed="rId2" cstate="print"/>
          <a:srcRect b="49355"/>
          <a:stretch>
            <a:fillRect/>
          </a:stretch>
        </p:blipFill>
        <p:spPr bwMode="auto">
          <a:xfrm>
            <a:off x="285720" y="1283866"/>
            <a:ext cx="4408494" cy="3431018"/>
          </a:xfrm>
          <a:prstGeom prst="rect">
            <a:avLst/>
          </a:prstGeom>
          <a:noFill/>
          <a:ln w="9525">
            <a:solidFill>
              <a:srgbClr val="486113"/>
            </a:solidFill>
            <a:miter lim="800000"/>
            <a:headEnd/>
            <a:tailEnd/>
          </a:ln>
        </p:spPr>
      </p:pic>
      <p:pic>
        <p:nvPicPr>
          <p:cNvPr id="5" name="Рисунок 6" descr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938" y="1285860"/>
            <a:ext cx="3676656" cy="5347299"/>
          </a:xfrm>
          <a:prstGeom prst="rect">
            <a:avLst/>
          </a:prstGeom>
          <a:noFill/>
          <a:ln w="9525">
            <a:solidFill>
              <a:srgbClr val="486113"/>
            </a:solidFill>
            <a:miter lim="800000"/>
            <a:headEnd/>
            <a:tailEnd/>
          </a:ln>
        </p:spPr>
      </p:pic>
      <p:pic>
        <p:nvPicPr>
          <p:cNvPr id="1026" name="Picture 2" descr="C:\Users\Asus\Desktop\пафос - ю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012" y="4786322"/>
            <a:ext cx="6662632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effectLst/>
              </a:rPr>
              <a:t>Финал Проекта</a:t>
            </a:r>
            <a:endParaRPr lang="ru-RU" dirty="0">
              <a:solidFill>
                <a:srgbClr val="0070C0"/>
              </a:solidFill>
              <a:effectLst/>
            </a:endParaRPr>
          </a:p>
        </p:txBody>
      </p:sp>
      <p:pic>
        <p:nvPicPr>
          <p:cNvPr id="4098" name="Picture 2" descr="D:\МНПЦ наркологии\Проект Виват ФИФА\Фото\Финал\DSC067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643050"/>
            <a:ext cx="5689233" cy="3786214"/>
          </a:xfrm>
          <a:prstGeom prst="rect">
            <a:avLst/>
          </a:prstGeom>
          <a:noFill/>
        </p:spPr>
      </p:pic>
      <p:pic>
        <p:nvPicPr>
          <p:cNvPr id="1026" name="Picture 2" descr="D:\МНПЦ наркологии\Проект Виват ФИФА\Фото\Финал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1026915"/>
            <a:ext cx="5286380" cy="2973589"/>
          </a:xfrm>
          <a:prstGeom prst="rect">
            <a:avLst/>
          </a:prstGeom>
          <a:noFill/>
        </p:spPr>
      </p:pic>
      <p:pic>
        <p:nvPicPr>
          <p:cNvPr id="5122" name="Picture 2" descr="D:\МНПЦ наркологии\Проект Виват ФИФА\Фото\Финал\4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3955874"/>
            <a:ext cx="5286379" cy="2973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МНПЦ наркологии\Проект Виват ФИФА\Фото\Финал\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214290"/>
            <a:ext cx="5842040" cy="32861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2908" y="642918"/>
            <a:ext cx="3500430" cy="121444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effectLst/>
              </a:rPr>
              <a:t>Выступление команд</a:t>
            </a:r>
            <a:endParaRPr lang="ru-RU" dirty="0">
              <a:solidFill>
                <a:srgbClr val="0070C0"/>
              </a:solidFill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3566272"/>
            <a:ext cx="5786478" cy="3148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476" y="3861048"/>
            <a:ext cx="3022020" cy="268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0070C0"/>
                </a:solidFill>
                <a:effectLst/>
              </a:rPr>
              <a:t>Награждение победителей и призеров</a:t>
            </a:r>
            <a:endParaRPr lang="ru-RU" dirty="0"/>
          </a:p>
        </p:txBody>
      </p:sp>
      <p:pic>
        <p:nvPicPr>
          <p:cNvPr id="3074" name="Picture 2" descr="D:\МНПЦ наркологии\Проект Виват ФИФА\Фото\Финал\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39887"/>
            <a:ext cx="8229600" cy="4629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0070C0"/>
                </a:solidFill>
                <a:effectLst/>
              </a:rPr>
              <a:t>Награждение победителей и призеров</a:t>
            </a:r>
            <a:endParaRPr lang="ru-RU" sz="4000" dirty="0">
              <a:solidFill>
                <a:srgbClr val="0070C0"/>
              </a:solidFill>
              <a:effectLst/>
            </a:endParaRPr>
          </a:p>
        </p:txBody>
      </p:sp>
      <p:pic>
        <p:nvPicPr>
          <p:cNvPr id="717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571744"/>
            <a:ext cx="4429124" cy="4253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 descr="C:\Users\Asus\AppData\Local\Temp\Rar$DI02.173\20180423_1130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37" y="1500174"/>
            <a:ext cx="4808515" cy="40273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857232"/>
            <a:ext cx="307180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effectLst/>
              </a:rPr>
              <a:t>Особенности Проекта</a:t>
            </a:r>
            <a:endParaRPr lang="ru-RU" dirty="0">
              <a:solidFill>
                <a:srgbClr val="0070C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5929322" cy="1714512"/>
          </a:xfrm>
        </p:spPr>
        <p:txBody>
          <a:bodyPr>
            <a:normAutofit/>
          </a:bodyPr>
          <a:lstStyle/>
          <a:p>
            <a:pPr algn="just"/>
            <a:r>
              <a:rPr lang="ru-RU" sz="2300" dirty="0" smtClean="0"/>
              <a:t>Ситуация соревнования мотивирует участников на достижение лучшего результата и разработку более качественного продукта.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0" y="2714620"/>
            <a:ext cx="8858280" cy="414338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48640" indent="-411480" algn="just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ru-RU" sz="2300" dirty="0" err="1" smtClean="0"/>
              <a:t>Профориентационный</a:t>
            </a:r>
            <a:r>
              <a:rPr lang="ru-RU" sz="2300" dirty="0" smtClean="0"/>
              <a:t> подход – МНПЦ наркологии ДЗМ выступает в качестве организации-работодателя, что помогает привлечь обучающихся, ориентированных на медицинскую, психологическую и социальную работу.</a:t>
            </a:r>
          </a:p>
          <a:p>
            <a:pPr marL="548640" marR="0" lvl="0" indent="-41148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Постоянное взаимодействие с участниками – консультирование, выполнение «контрольных точек», промежуточное подведение итогов, встречи с кураторами проекта и представителями различных ведомств</a:t>
            </a:r>
            <a:r>
              <a:rPr kumimoji="0" lang="ru-RU" sz="23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kumimoji="0" lang="ru-RU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помогает поддержать интерес к Проекту</a:t>
            </a:r>
            <a:r>
              <a:rPr lang="ru-RU" sz="2300" dirty="0" smtClean="0"/>
              <a:t>.</a:t>
            </a:r>
            <a:endParaRPr kumimoji="0" lang="ru-RU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lang="ru-RU" sz="2300" dirty="0" smtClean="0"/>
              <a:t>П</a:t>
            </a:r>
            <a:r>
              <a:rPr kumimoji="0" lang="ru-RU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ризы для лучших</a:t>
            </a:r>
            <a:r>
              <a:rPr kumimoji="0" lang="ru-RU" sz="23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команд</a:t>
            </a: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857364"/>
            <a:ext cx="8715436" cy="4286280"/>
          </a:xfrm>
        </p:spPr>
        <p:txBody>
          <a:bodyPr>
            <a:normAutofit/>
          </a:bodyPr>
          <a:lstStyle/>
          <a:p>
            <a:pPr marL="90488" indent="-90488" algn="just">
              <a:buNone/>
            </a:pPr>
            <a:r>
              <a:rPr lang="ru-RU" sz="3200" dirty="0" smtClean="0"/>
              <a:t>	Проект «Здоровье – образ жизни» – это не просто волонтерское движение, это программа по первичной профилактике зависимого поведения как для самих участников Проекта, так и для образовательного учреждения, в котором команды реализуют свой проект.</a:t>
            </a:r>
            <a:endParaRPr lang="ru-RU" sz="3400" dirty="0" smtClean="0"/>
          </a:p>
        </p:txBody>
      </p:sp>
      <p:pic>
        <p:nvPicPr>
          <p:cNvPr id="3074" name="Picture 2" descr="C:\Users\Asus\Desktop\волонте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0824" y="5072074"/>
            <a:ext cx="2313176" cy="1751835"/>
          </a:xfrm>
          <a:prstGeom prst="rect">
            <a:avLst/>
          </a:prstGeom>
          <a:noFill/>
        </p:spPr>
      </p:pic>
      <p:pic>
        <p:nvPicPr>
          <p:cNvPr id="3075" name="Picture 3" descr="C:\Users\Asus\Desktop\волонтер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0"/>
            <a:ext cx="2571736" cy="1800215"/>
          </a:xfrm>
          <a:prstGeom prst="rect">
            <a:avLst/>
          </a:prstGeom>
          <a:noFill/>
        </p:spPr>
      </p:pic>
      <p:pic>
        <p:nvPicPr>
          <p:cNvPr id="3076" name="Picture 4" descr="C:\Users\Asus\Desktop\волонтер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245566"/>
            <a:ext cx="2357454" cy="1683896"/>
          </a:xfrm>
          <a:prstGeom prst="rect">
            <a:avLst/>
          </a:prstGeom>
          <a:noFill/>
        </p:spPr>
      </p:pic>
      <p:pic>
        <p:nvPicPr>
          <p:cNvPr id="3078" name="Picture 6" descr="C:\Users\Asus\Desktop\волонтер 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5286388"/>
            <a:ext cx="2125247" cy="1500174"/>
          </a:xfrm>
          <a:prstGeom prst="rect">
            <a:avLst/>
          </a:prstGeom>
          <a:noFill/>
        </p:spPr>
      </p:pic>
      <p:pic>
        <p:nvPicPr>
          <p:cNvPr id="3079" name="Picture 7" descr="C:\Users\Asus\Desktop\волонтер 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904" y="142851"/>
            <a:ext cx="1428760" cy="1662307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423" y="55230"/>
            <a:ext cx="2093155" cy="1861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us\Desktop\воз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7689" y="2428868"/>
            <a:ext cx="2324905" cy="235745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effectLst/>
              </a:rPr>
              <a:t>Стратегия «Профилактика для школы силами самой школы»</a:t>
            </a:r>
            <a:endParaRPr lang="ru-RU" dirty="0">
              <a:solidFill>
                <a:srgbClr val="0070C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500174"/>
            <a:ext cx="6408712" cy="5066350"/>
          </a:xfrm>
        </p:spPr>
        <p:txBody>
          <a:bodyPr>
            <a:normAutofit/>
          </a:bodyPr>
          <a:lstStyle/>
          <a:p>
            <a:pPr marL="269875" indent="-269875" algn="just"/>
            <a:r>
              <a:rPr lang="ru-RU" dirty="0" smtClean="0"/>
              <a:t>Профилактическое вмешательство по стратегии «профилактика для школы силами самой школы», предложенная ВОЗ.</a:t>
            </a:r>
          </a:p>
          <a:p>
            <a:pPr marL="269875" indent="-269875" algn="just"/>
            <a:r>
              <a:rPr lang="ru-RU" dirty="0" smtClean="0"/>
              <a:t>Основной характеристикой данной стратегии является широкий охват аудитории, быстрое распространение знаний и умений при малой </a:t>
            </a:r>
            <a:r>
              <a:rPr lang="ru-RU" dirty="0" err="1" smtClean="0"/>
              <a:t>затратности</a:t>
            </a:r>
            <a:r>
              <a:rPr lang="ru-RU" dirty="0" smtClean="0"/>
              <a:t> самих профилактических вмешательств.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/>
          </a:bodyPr>
          <a:lstStyle/>
          <a:p>
            <a:r>
              <a:rPr lang="ru-RU" sz="3800" dirty="0" smtClean="0">
                <a:solidFill>
                  <a:srgbClr val="0070C0"/>
                </a:solidFill>
                <a:effectLst/>
              </a:rPr>
              <a:t>Ресурсы Проекта</a:t>
            </a:r>
            <a:endParaRPr lang="ru-RU" sz="3800" dirty="0">
              <a:solidFill>
                <a:srgbClr val="0070C0"/>
              </a:solidFill>
              <a:effectLst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214282" y="928670"/>
            <a:ext cx="6643734" cy="585789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R="0" lvl="0" indent="360363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q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Взаимодействие МНЦП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наркологии с конкурсом проектов и прикладных исследований «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Школа реальных дел»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который известен многим образовательным организациям в России и за рубежом.</a:t>
            </a:r>
          </a:p>
          <a:p>
            <a:pPr lvl="0" indent="360363" algn="just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Char char="q"/>
              <a:defRPr/>
            </a:pPr>
            <a:r>
              <a:rPr lang="ru-RU" sz="2800" dirty="0" smtClean="0"/>
              <a:t>Интерес к Проекту со стороны образовательных организаций, для которых проблема формирования установки на ЗОЖ среди обучающихся и профилактики потребления ПАВ является актуальной. 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 r="40580"/>
          <a:stretch>
            <a:fillRect/>
          </a:stretch>
        </p:blipFill>
        <p:spPr bwMode="auto">
          <a:xfrm>
            <a:off x="6829278" y="4869160"/>
            <a:ext cx="231472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2" name="Picture 2" descr="ÐÐ°ÑÑÐ¸Ð½ÐºÐ¸ Ð¿Ð¾ Ð·Ð°Ð¿ÑÐ¾ÑÑ Ð·Ð½Ð°Ðº ÐºÑÑÐ¸ÑÑ Ð·Ð°Ð¿ÑÐµÑÐµÐ½Ð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2854892"/>
            <a:ext cx="1643075" cy="1582220"/>
          </a:xfrm>
          <a:prstGeom prst="rect">
            <a:avLst/>
          </a:prstGeom>
          <a:noFill/>
        </p:spPr>
      </p:pic>
      <p:pic>
        <p:nvPicPr>
          <p:cNvPr id="7" name="Picture 2" descr="C:\Users\Asus\Downloads\Логотип МНПЦ 2014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62095" y="1124744"/>
            <a:ext cx="2381936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us\Desktop\волонте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2221" y="3857629"/>
            <a:ext cx="3961779" cy="300037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0070C0"/>
                </a:solidFill>
                <a:effectLst/>
              </a:rPr>
              <a:t>Волонтерство</a:t>
            </a:r>
            <a:r>
              <a:rPr lang="ru-RU" dirty="0" smtClean="0">
                <a:solidFill>
                  <a:srgbClr val="0070C0"/>
                </a:solidFill>
                <a:effectLst/>
              </a:rPr>
              <a:t> как фактор защиты</a:t>
            </a:r>
            <a:endParaRPr lang="ru-RU" dirty="0">
              <a:solidFill>
                <a:srgbClr val="0070C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2400304"/>
          </a:xfrm>
        </p:spPr>
        <p:txBody>
          <a:bodyPr>
            <a:noAutofit/>
          </a:bodyPr>
          <a:lstStyle/>
          <a:p>
            <a:pPr algn="just">
              <a:buBlip>
                <a:blip r:embed="rId3"/>
              </a:buBlip>
            </a:pPr>
            <a:r>
              <a:rPr lang="ru-RU" dirty="0" err="1" smtClean="0">
                <a:solidFill>
                  <a:srgbClr val="002060"/>
                </a:solidFill>
              </a:rPr>
              <a:t>Волонтерство</a:t>
            </a:r>
            <a:r>
              <a:rPr lang="ru-RU" dirty="0" smtClean="0">
                <a:solidFill>
                  <a:srgbClr val="002060"/>
                </a:solidFill>
              </a:rPr>
              <a:t> – позволяет формировать личностные антинаркотические компетенции самого волонтера, которые оказывают влияние на формирование позитивного большинства, определяющего общественное  самосознание 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57158" y="4000504"/>
            <a:ext cx="5429288" cy="235745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48640" lvl="0" indent="-411480" algn="just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Blip>
                <a:blip r:embed="rId3"/>
              </a:buBlip>
              <a:defRPr/>
            </a:pPr>
            <a:r>
              <a:rPr lang="ru-RU" sz="2800" dirty="0" err="1" smtClean="0">
                <a:solidFill>
                  <a:srgbClr val="002060"/>
                </a:solidFill>
              </a:rPr>
              <a:t>Волонтерство</a:t>
            </a:r>
            <a:r>
              <a:rPr lang="ru-RU" sz="2800" dirty="0" smtClean="0">
                <a:solidFill>
                  <a:srgbClr val="002060"/>
                </a:solidFill>
              </a:rPr>
              <a:t> – это эффективный инструмент самоорганизации отдельных групп и граждан и способ единения усилий государства и общества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effectLst/>
              </a:rPr>
              <a:t>Итоги Проекта</a:t>
            </a:r>
            <a:endParaRPr lang="ru-RU" dirty="0">
              <a:solidFill>
                <a:srgbClr val="0070C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772816"/>
            <a:ext cx="8748464" cy="4896544"/>
          </a:xfrm>
        </p:spPr>
        <p:txBody>
          <a:bodyPr>
            <a:normAutofit/>
          </a:bodyPr>
          <a:lstStyle/>
          <a:p>
            <a:pPr marL="0" indent="360363" algn="just">
              <a:buFont typeface="Wingdings" pitchFamily="2" charset="2"/>
              <a:buChar char="q"/>
              <a:defRPr/>
            </a:pPr>
            <a:r>
              <a:rPr lang="ru-RU" dirty="0">
                <a:solidFill>
                  <a:schemeClr val="bg1"/>
                </a:solidFill>
              </a:rPr>
              <a:t>Над Проектом «Здоровье – образ жизни» работали более 400 обучающихся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 marL="0" indent="360363" algn="just">
              <a:buFont typeface="Wingdings" pitchFamily="2" charset="2"/>
              <a:buChar char="q"/>
              <a:defRPr/>
            </a:pPr>
            <a:r>
              <a:rPr lang="ru-RU" dirty="0" smtClean="0">
                <a:solidFill>
                  <a:schemeClr val="bg1"/>
                </a:solidFill>
              </a:rPr>
              <a:t>За время проведения Проектов «Виват-ФИФА» и «Здоровье – образ жизни» профилактической работой было охвачено более четырех тысяч школьников и студентов.</a:t>
            </a:r>
          </a:p>
          <a:p>
            <a:pPr marL="0" indent="360363" algn="just">
              <a:buFont typeface="Wingdings" pitchFamily="2" charset="2"/>
              <a:buChar char="q"/>
              <a:defRPr/>
            </a:pPr>
            <a:r>
              <a:rPr lang="ru-RU" dirty="0" smtClean="0">
                <a:solidFill>
                  <a:schemeClr val="bg1"/>
                </a:solidFill>
              </a:rPr>
              <a:t>В </a:t>
            </a:r>
            <a:r>
              <a:rPr lang="ru-RU" dirty="0">
                <a:solidFill>
                  <a:schemeClr val="bg1"/>
                </a:solidFill>
              </a:rPr>
              <a:t>превентивную деятельность вовлечены сотрудники образовательных </a:t>
            </a:r>
            <a:r>
              <a:rPr lang="ru-RU" dirty="0" smtClean="0">
                <a:solidFill>
                  <a:schemeClr val="bg1"/>
                </a:solidFill>
              </a:rPr>
              <a:t>организаций.</a:t>
            </a:r>
            <a:endParaRPr lang="ru-RU" dirty="0">
              <a:solidFill>
                <a:schemeClr val="bg1"/>
              </a:solidFill>
            </a:endParaRPr>
          </a:p>
          <a:p>
            <a:pPr marL="0" indent="360363" algn="just">
              <a:buFont typeface="Wingdings" pitchFamily="2" charset="2"/>
              <a:buChar char="q"/>
              <a:defRPr/>
            </a:pPr>
            <a:r>
              <a:rPr lang="ru-RU" dirty="0" smtClean="0">
                <a:solidFill>
                  <a:schemeClr val="bg1"/>
                </a:solidFill>
              </a:rPr>
              <a:t>Проект </a:t>
            </a:r>
            <a:r>
              <a:rPr lang="ru-RU" dirty="0">
                <a:solidFill>
                  <a:schemeClr val="bg1"/>
                </a:solidFill>
              </a:rPr>
              <a:t>помогает сформировать молодежный актив, готовый заниматься популяризацией ЗОЖ.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91472"/>
            <a:ext cx="1890476" cy="1681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5" y="3717032"/>
            <a:ext cx="4703099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36912"/>
            <a:ext cx="4295383" cy="4087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effectLst/>
              </a:rPr>
              <a:t>Информация о Проекте</a:t>
            </a:r>
            <a:endParaRPr lang="ru-RU" dirty="0">
              <a:solidFill>
                <a:srgbClr val="0070C0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32040" y="836712"/>
            <a:ext cx="3960440" cy="1854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+mj-lt"/>
              </a:rPr>
              <a:t>Официальный сайт 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US" sz="2000" dirty="0" smtClean="0">
                <a:solidFill>
                  <a:schemeClr val="bg1"/>
                </a:solidFill>
                <a:latin typeface="+mj-lt"/>
              </a:rPr>
            </a:b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ГБУЗ «МНПЦ наркологии ДЗМ»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narcologos.ru</a:t>
            </a:r>
            <a:endParaRPr lang="ru-RU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764704"/>
            <a:ext cx="4697728" cy="2835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60740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sus\Desktop\небо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93096"/>
            <a:ext cx="9144000" cy="227917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effectLst/>
                <a:latin typeface="Calibri Light" pitchFamily="34" charset="0"/>
              </a:rPr>
              <a:t>Центр профилактики зависимого поведения ГБУЗ «МНПЦ наркологии ДЗМ» </a:t>
            </a:r>
            <a:r>
              <a:rPr lang="ru-RU" sz="3600" dirty="0" smtClean="0">
                <a:solidFill>
                  <a:srgbClr val="0070C0"/>
                </a:solidFill>
                <a:effectLst/>
                <a:latin typeface="Calibri Light" pitchFamily="34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effectLst/>
                <a:latin typeface="Calibri Light" pitchFamily="34" charset="0"/>
              </a:rPr>
            </a:br>
            <a:r>
              <a:rPr lang="ru-RU" sz="3200" dirty="0" smtClean="0">
                <a:solidFill>
                  <a:srgbClr val="0070C0"/>
                </a:solidFill>
                <a:effectLst/>
                <a:latin typeface="Calibri Light" pitchFamily="34" charset="0"/>
              </a:rPr>
              <a:t>Куратор проекта: </a:t>
            </a:r>
            <a:r>
              <a:rPr lang="ru-RU" sz="3200" dirty="0" err="1" smtClean="0">
                <a:solidFill>
                  <a:srgbClr val="0070C0"/>
                </a:solidFill>
                <a:effectLst/>
                <a:latin typeface="Calibri Light" pitchFamily="34" charset="0"/>
              </a:rPr>
              <a:t>Катюрина</a:t>
            </a:r>
            <a:r>
              <a:rPr lang="ru-RU" sz="3200" dirty="0" smtClean="0">
                <a:solidFill>
                  <a:srgbClr val="0070C0"/>
                </a:solidFill>
                <a:effectLst/>
                <a:latin typeface="Calibri Light" pitchFamily="34" charset="0"/>
              </a:rPr>
              <a:t> Дарья Сергеевна, </a:t>
            </a:r>
            <a:r>
              <a:rPr lang="en-US" sz="3200" dirty="0" smtClean="0">
                <a:solidFill>
                  <a:srgbClr val="0070C0"/>
                </a:solidFill>
                <a:effectLst/>
                <a:latin typeface="Calibri Light" pitchFamily="34" charset="0"/>
              </a:rPr>
              <a:t>d.katyurina@yandex.ru</a:t>
            </a:r>
            <a:endParaRPr lang="ru-RU" sz="3600" dirty="0">
              <a:solidFill>
                <a:srgbClr val="0070C0"/>
              </a:solidFill>
              <a:effectLst/>
              <a:latin typeface="Calibri Light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437" y="332656"/>
            <a:ext cx="4291126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sus\Downloads\Логотип МНПЦ 201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5756" y="-1"/>
            <a:ext cx="3308275" cy="2000241"/>
          </a:xfrm>
          <a:prstGeom prst="rect">
            <a:avLst/>
          </a:prstGeom>
          <a:noFill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40553"/>
            <a:ext cx="3387352" cy="945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5363614"/>
            <a:ext cx="4929222" cy="994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5" y="4345149"/>
            <a:ext cx="2214577" cy="2441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 descr="D:\МНПЦ наркологии\Проект Виват ФИФА\Эмблема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61886" y="1376993"/>
            <a:ext cx="4020229" cy="39093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715436" cy="1143000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0070C0"/>
                </a:solidFill>
                <a:effectLst/>
              </a:rPr>
              <a:t>Цель Проекта </a:t>
            </a:r>
            <a:br>
              <a:rPr lang="ru-RU" sz="4400" dirty="0" smtClean="0">
                <a:solidFill>
                  <a:srgbClr val="0070C0"/>
                </a:solidFill>
                <a:effectLst/>
              </a:rPr>
            </a:br>
            <a:r>
              <a:rPr lang="ru-RU" sz="4400" dirty="0" smtClean="0">
                <a:solidFill>
                  <a:srgbClr val="0070C0"/>
                </a:solidFill>
                <a:effectLst/>
              </a:rPr>
              <a:t>«Здоровье – образ жизни»</a:t>
            </a:r>
            <a:endParaRPr lang="ru-RU" sz="4400" dirty="0">
              <a:solidFill>
                <a:srgbClr val="0070C0"/>
              </a:solidFill>
              <a:effectLst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571868" y="1484784"/>
            <a:ext cx="5429288" cy="44291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/>
              <a:t>	</a:t>
            </a:r>
            <a:r>
              <a:rPr lang="ru-RU" dirty="0" smtClean="0">
                <a:solidFill>
                  <a:srgbClr val="002060"/>
                </a:solidFill>
              </a:rPr>
              <a:t>Создание волонтерского движения, направленного на популяризацию здорового образа жизни, а также формирование у обучающихся навыков здорового жизненного стиля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9" name="Picture 3" descr="C:\Users\Asus\Desktop\друзь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1571352"/>
            <a:ext cx="3786182" cy="2519532"/>
          </a:xfrm>
          <a:prstGeom prst="rect">
            <a:avLst/>
          </a:prstGeom>
          <a:noFill/>
        </p:spPr>
      </p:pic>
      <p:pic>
        <p:nvPicPr>
          <p:cNvPr id="10" name="Picture 2" descr="C:\Users\Asus\Desktop\заж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4286254"/>
            <a:ext cx="3857620" cy="2571746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495" y="4725144"/>
            <a:ext cx="2267010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7389" y="5805264"/>
            <a:ext cx="4929222" cy="994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7191" y="-72008"/>
            <a:ext cx="7929618" cy="184482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effectLst/>
              </a:rPr>
              <a:t>Проект «Здоровье – образ жизни»</a:t>
            </a:r>
            <a:r>
              <a:rPr lang="ru-RU" sz="3200" dirty="0">
                <a:effectLst/>
              </a:rPr>
              <a:t> </a:t>
            </a:r>
            <a:r>
              <a:rPr lang="ru-RU" sz="3200" dirty="0">
                <a:solidFill>
                  <a:srgbClr val="0070C0"/>
                </a:solidFill>
                <a:effectLst/>
              </a:rPr>
              <a:t>– результат </a:t>
            </a:r>
            <a:r>
              <a:rPr lang="ru-RU" sz="3200" dirty="0" smtClean="0">
                <a:solidFill>
                  <a:srgbClr val="0070C0"/>
                </a:solidFill>
                <a:effectLst/>
              </a:rPr>
              <a:t>эффективного межведомственного взаимодействия</a:t>
            </a:r>
            <a:endParaRPr lang="ru-RU" sz="3600" dirty="0" smtClean="0">
              <a:solidFill>
                <a:srgbClr val="0070C0"/>
              </a:solidFill>
              <a:effectLst/>
            </a:endParaRPr>
          </a:p>
        </p:txBody>
      </p:sp>
      <p:sp>
        <p:nvSpPr>
          <p:cNvPr id="5" name="Содержимое 6"/>
          <p:cNvSpPr txBox="1">
            <a:spLocks/>
          </p:cNvSpPr>
          <p:nvPr/>
        </p:nvSpPr>
        <p:spPr>
          <a:xfrm>
            <a:off x="214282" y="1500174"/>
            <a:ext cx="5429288" cy="442915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 descr="C:\Users\Asus\Downloads\Логотип МНПЦ 20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164" y="1700808"/>
            <a:ext cx="2520628" cy="1524015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772816"/>
            <a:ext cx="309634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901" y="2492896"/>
            <a:ext cx="3554198" cy="3161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Фёдорова\Desktop\Эмблема упр по котроолю за оборотом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3284984"/>
            <a:ext cx="1428572" cy="1971429"/>
          </a:xfrm>
          <a:prstGeom prst="rect">
            <a:avLst/>
          </a:prstGeom>
          <a:noFill/>
        </p:spPr>
      </p:pic>
      <p:pic>
        <p:nvPicPr>
          <p:cNvPr id="1027" name="Picture 3" descr="C:\Users\Фёдорова\Desktop\эмблема прокуратуры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3429000"/>
            <a:ext cx="1522228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70C0"/>
                </a:solidFill>
                <a:effectLst/>
              </a:rPr>
              <a:t>Участники</a:t>
            </a:r>
            <a:endParaRPr lang="ru-RU" sz="4800" dirty="0">
              <a:solidFill>
                <a:srgbClr val="0070C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1357298"/>
            <a:ext cx="4357718" cy="1928826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	Обучающиеся 7-11 классов общеобразовательных организаций,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студенты колледжей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     По 3-5 человек в команде</a:t>
            </a:r>
          </a:p>
        </p:txBody>
      </p:sp>
      <p:pic>
        <p:nvPicPr>
          <p:cNvPr id="8195" name="Picture 3" descr="C:\Users\Asus\Desktop\Участни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203849"/>
            <a:ext cx="4071966" cy="2296589"/>
          </a:xfrm>
          <a:prstGeom prst="rect">
            <a:avLst/>
          </a:prstGeom>
          <a:noFill/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0" y="4643446"/>
            <a:ext cx="4543428" cy="171453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	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 каждой командой </a:t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закреплен </a:t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педагог-куратор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196" name="Picture 4" descr="C:\Users\Asus\Desktop\курато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929066"/>
            <a:ext cx="4186063" cy="2786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effectLst/>
              </a:rPr>
              <a:t>Задачи, которые стоят </a:t>
            </a:r>
            <a:br>
              <a:rPr lang="ru-RU" dirty="0" smtClean="0">
                <a:solidFill>
                  <a:srgbClr val="0070C0"/>
                </a:solidFill>
                <a:effectLst/>
              </a:rPr>
            </a:br>
            <a:r>
              <a:rPr lang="ru-RU" dirty="0" smtClean="0">
                <a:solidFill>
                  <a:srgbClr val="0070C0"/>
                </a:solidFill>
                <a:effectLst/>
              </a:rPr>
              <a:t>перед участниками Проекта</a:t>
            </a:r>
            <a:endParaRPr lang="ru-RU" dirty="0">
              <a:solidFill>
                <a:srgbClr val="0070C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72098"/>
          </a:xfrm>
        </p:spPr>
        <p:txBody>
          <a:bodyPr>
            <a:noAutofit/>
          </a:bodyPr>
          <a:lstStyle/>
          <a:p>
            <a:pPr marL="179388" lvl="0" indent="-179388" algn="just">
              <a:buNone/>
              <a:tabLst>
                <a:tab pos="179388" algn="l"/>
              </a:tabLst>
            </a:pPr>
            <a:r>
              <a:rPr lang="ru-RU" sz="2400" dirty="0" smtClean="0">
                <a:solidFill>
                  <a:srgbClr val="002060"/>
                </a:solidFill>
              </a:rPr>
              <a:t>1.Изучить зарубежные и отечественные практики информационных кампании по повышению осведомленности о здоровом образе жизни в учебных заведениях.</a:t>
            </a:r>
          </a:p>
          <a:p>
            <a:pPr marL="179388" lvl="0" indent="-179388" algn="just">
              <a:buNone/>
              <a:tabLst>
                <a:tab pos="179388" algn="l"/>
              </a:tabLst>
            </a:pPr>
            <a:r>
              <a:rPr lang="ru-RU" sz="2400" dirty="0" smtClean="0">
                <a:solidFill>
                  <a:srgbClr val="002060"/>
                </a:solidFill>
              </a:rPr>
              <a:t>2.Пройти обучающий курс по Проекту в МНПЦ наркологии. </a:t>
            </a:r>
          </a:p>
          <a:p>
            <a:pPr marL="179388" lvl="0" indent="-179388" algn="just">
              <a:buNone/>
              <a:tabLst>
                <a:tab pos="179388" algn="l"/>
              </a:tabLst>
            </a:pPr>
            <a:r>
              <a:rPr lang="ru-RU" sz="2400" dirty="0" smtClean="0">
                <a:solidFill>
                  <a:srgbClr val="002060"/>
                </a:solidFill>
              </a:rPr>
              <a:t>3.Разработать и провести мероприятия по мотивации на ведение здорового образа жизни на базе своего образовательного учреждения. </a:t>
            </a:r>
          </a:p>
          <a:p>
            <a:pPr marL="179388" lvl="0" indent="-179388" algn="just">
              <a:buNone/>
              <a:tabLst>
                <a:tab pos="179388" algn="l"/>
              </a:tabLst>
            </a:pPr>
            <a:r>
              <a:rPr lang="ru-RU" sz="2400" dirty="0" smtClean="0">
                <a:solidFill>
                  <a:srgbClr val="002060"/>
                </a:solidFill>
              </a:rPr>
              <a:t>4.Разработать план-проект массовых мероприятий по мотивации населения на ведение здорового образа жизни. </a:t>
            </a:r>
          </a:p>
          <a:p>
            <a:pPr lvl="0" algn="just">
              <a:buNone/>
            </a:pPr>
            <a:endParaRPr lang="ru-RU" sz="2700" dirty="0" smtClean="0">
              <a:solidFill>
                <a:srgbClr val="00206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229200"/>
            <a:ext cx="1800200" cy="1601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716016" y="348616"/>
            <a:ext cx="4427984" cy="2000264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0070C0"/>
                </a:solidFill>
                <a:effectLst/>
              </a:rPr>
              <a:t>Теоретическая подготовка</a:t>
            </a:r>
            <a:endParaRPr lang="ru-RU" sz="4400" dirty="0">
              <a:solidFill>
                <a:srgbClr val="0070C0"/>
              </a:solidFill>
              <a:effectLst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56991"/>
            <a:ext cx="4428042" cy="3096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26" y="3356992"/>
            <a:ext cx="3863218" cy="3217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5863"/>
            <a:ext cx="4303672" cy="3001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0037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564" y="357166"/>
            <a:ext cx="4143436" cy="2000264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0070C0"/>
                </a:solidFill>
                <a:effectLst/>
              </a:rPr>
              <a:t>Обучение</a:t>
            </a:r>
            <a:endParaRPr lang="ru-RU" sz="4400" dirty="0">
              <a:solidFill>
                <a:srgbClr val="0070C0"/>
              </a:solidFill>
              <a:effectLst/>
            </a:endParaRPr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5314747" cy="37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4357695"/>
            <a:ext cx="392905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dirty="0" smtClean="0">
                <a:solidFill>
                  <a:srgbClr val="002060"/>
                </a:solidFill>
              </a:rPr>
              <a:t>Тренинг по базовым компетенциям волонтера в сфере популяризации здорового образа жизни</a:t>
            </a:r>
            <a:endParaRPr lang="ru-RU" sz="2600" dirty="0">
              <a:solidFill>
                <a:srgbClr val="002060"/>
              </a:solidFill>
            </a:endParaRPr>
          </a:p>
        </p:txBody>
      </p:sp>
      <p:pic>
        <p:nvPicPr>
          <p:cNvPr id="9220" name="Picture 4" descr="C:\Users\Asus\Desktop\a_DSC01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3429000"/>
            <a:ext cx="5072066" cy="3369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15055</TotalTime>
  <Words>406</Words>
  <Application>Microsoft Office PowerPoint</Application>
  <PresentationFormat>Экран (4:3)</PresentationFormat>
  <Paragraphs>47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Апекс</vt:lpstr>
      <vt:lpstr>1_Апекс</vt:lpstr>
      <vt:lpstr>Проект развития молодежного волонтерского движения по ПОПУЛЯРИЗАЦИИ здорового образа жизни</vt:lpstr>
      <vt:lpstr>Волонтерство как фактор защиты</vt:lpstr>
      <vt:lpstr>Презентация PowerPoint</vt:lpstr>
      <vt:lpstr>Цель Проекта  «Здоровье – образ жизни»</vt:lpstr>
      <vt:lpstr>Проект «Здоровье – образ жизни» – результат эффективного межведомственного взаимодействия</vt:lpstr>
      <vt:lpstr>Участники</vt:lpstr>
      <vt:lpstr>Задачи, которые стоят  перед участниками Проекта</vt:lpstr>
      <vt:lpstr>Теоретическая подготовка</vt:lpstr>
      <vt:lpstr>Обучение</vt:lpstr>
      <vt:lpstr>Проведение профилактических мероприятий</vt:lpstr>
      <vt:lpstr>Информационная поддержка проектов</vt:lpstr>
      <vt:lpstr>Финал Проекта</vt:lpstr>
      <vt:lpstr>Выступление команд</vt:lpstr>
      <vt:lpstr>Награждение победителей и призеров</vt:lpstr>
      <vt:lpstr>Награждение победителей и призеров</vt:lpstr>
      <vt:lpstr>Особенности Проекта</vt:lpstr>
      <vt:lpstr>Презентация PowerPoint</vt:lpstr>
      <vt:lpstr>Стратегия «Профилактика для школы силами самой школы»</vt:lpstr>
      <vt:lpstr>Ресурсы Проекта</vt:lpstr>
      <vt:lpstr>Итоги Проекта</vt:lpstr>
      <vt:lpstr>Информация о Проекте</vt:lpstr>
      <vt:lpstr>Центр профилактики зависимого поведения ГБУЗ «МНПЦ наркологии ДЗМ»  Куратор проекта: Катюрина Дарья Сергеевна, d.katyurina@yandex.ru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«Виват-ФИФА»</dc:title>
  <dc:creator>Asus</dc:creator>
  <cp:lastModifiedBy>User</cp:lastModifiedBy>
  <cp:revision>259</cp:revision>
  <dcterms:created xsi:type="dcterms:W3CDTF">2018-05-09T04:14:12Z</dcterms:created>
  <dcterms:modified xsi:type="dcterms:W3CDTF">2020-09-21T06:46:33Z</dcterms:modified>
</cp:coreProperties>
</file>