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</p:sldIdLst>
  <p:sldSz cx="7561263" cy="10693400"/>
  <p:notesSz cx="6723063" cy="9853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B0FF"/>
    <a:srgbClr val="89CCFF"/>
    <a:srgbClr val="0000FF"/>
    <a:srgbClr val="0000CC"/>
    <a:srgbClr val="000099"/>
    <a:srgbClr val="003399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43" autoAdjust="0"/>
    <p:restoredTop sz="94660"/>
  </p:normalViewPr>
  <p:slideViewPr>
    <p:cSldViewPr snapToGrid="0">
      <p:cViewPr varScale="1">
        <p:scale>
          <a:sx n="54" d="100"/>
          <a:sy n="54" d="100"/>
        </p:scale>
        <p:origin x="-2616" y="-91"/>
      </p:cViewPr>
      <p:guideLst>
        <p:guide orient="horz" pos="3368"/>
        <p:guide pos="238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7095" y="3321886"/>
            <a:ext cx="6427074" cy="22921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34190" y="6059593"/>
            <a:ext cx="5292884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FE620-9C0A-42D0-8AC8-4D1510E582DC}" type="datetimeFigureOut">
              <a:rPr lang="ru-RU" smtClean="0"/>
              <a:pPr/>
              <a:t>05.02.2014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5E73F-BFAA-4481-A042-60296757207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FE620-9C0A-42D0-8AC8-4D1510E582DC}" type="datetimeFigureOut">
              <a:rPr lang="ru-RU" smtClean="0"/>
              <a:pPr/>
              <a:t>05.02.2014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5E73F-BFAA-4481-A042-60296757207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534133" y="668338"/>
            <a:ext cx="1405923" cy="142256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12427" y="668338"/>
            <a:ext cx="4095684" cy="142256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FE620-9C0A-42D0-8AC8-4D1510E582DC}" type="datetimeFigureOut">
              <a:rPr lang="ru-RU" smtClean="0"/>
              <a:pPr/>
              <a:t>05.02.2014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5E73F-BFAA-4481-A042-60296757207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FE620-9C0A-42D0-8AC8-4D1510E582DC}" type="datetimeFigureOut">
              <a:rPr lang="ru-RU" smtClean="0"/>
              <a:pPr/>
              <a:t>05.02.2014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5E73F-BFAA-4481-A042-60296757207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287" y="6871500"/>
            <a:ext cx="6427074" cy="212382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7287" y="4532320"/>
            <a:ext cx="6427074" cy="233918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FE620-9C0A-42D0-8AC8-4D1510E582DC}" type="datetimeFigureOut">
              <a:rPr lang="ru-RU" smtClean="0"/>
              <a:pPr/>
              <a:t>05.02.2014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5E73F-BFAA-4481-A042-60296757207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12428" y="3891210"/>
            <a:ext cx="2750147" cy="11002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188595" y="3891210"/>
            <a:ext cx="2751460" cy="11002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FE620-9C0A-42D0-8AC8-4D1510E582DC}" type="datetimeFigureOut">
              <a:rPr lang="ru-RU" smtClean="0"/>
              <a:pPr/>
              <a:t>05.02.2014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5E73F-BFAA-4481-A042-60296757207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3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8063" y="2393639"/>
            <a:ext cx="3340871" cy="99755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78063" y="3391194"/>
            <a:ext cx="3340871" cy="61610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841017" y="2393639"/>
            <a:ext cx="3342183" cy="99755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841017" y="3391194"/>
            <a:ext cx="3342183" cy="61610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FE620-9C0A-42D0-8AC8-4D1510E582DC}" type="datetimeFigureOut">
              <a:rPr lang="ru-RU" smtClean="0"/>
              <a:pPr/>
              <a:t>05.02.2014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5E73F-BFAA-4481-A042-60296757207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FE620-9C0A-42D0-8AC8-4D1510E582DC}" type="datetimeFigureOut">
              <a:rPr lang="ru-RU" smtClean="0"/>
              <a:pPr/>
              <a:t>05.02.2014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5E73F-BFAA-4481-A042-60296757207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FE620-9C0A-42D0-8AC8-4D1510E582DC}" type="datetimeFigureOut">
              <a:rPr lang="ru-RU" smtClean="0"/>
              <a:pPr/>
              <a:t>05.02.2014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5E73F-BFAA-4481-A042-60296757207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064" y="425756"/>
            <a:ext cx="2487603" cy="18119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56244" y="425756"/>
            <a:ext cx="4226956" cy="912652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78064" y="2237694"/>
            <a:ext cx="2487603" cy="731458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FE620-9C0A-42D0-8AC8-4D1510E582DC}" type="datetimeFigureOut">
              <a:rPr lang="ru-RU" smtClean="0"/>
              <a:pPr/>
              <a:t>05.02.2014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5E73F-BFAA-4481-A042-60296757207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2060" y="7485380"/>
            <a:ext cx="4536758" cy="8836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82060" y="955475"/>
            <a:ext cx="4536758" cy="64160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82060" y="8369071"/>
            <a:ext cx="4536758" cy="125498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FE620-9C0A-42D0-8AC8-4D1510E582DC}" type="datetimeFigureOut">
              <a:rPr lang="ru-RU" smtClean="0"/>
              <a:pPr/>
              <a:t>05.02.2014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5E73F-BFAA-4481-A042-60296757207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8063" y="2495127"/>
            <a:ext cx="6805137" cy="7057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78063" y="9911198"/>
            <a:ext cx="1764295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FE620-9C0A-42D0-8AC8-4D1510E582DC}" type="datetimeFigureOut">
              <a:rPr lang="ru-RU" smtClean="0"/>
              <a:pPr/>
              <a:t>05.02.2014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83432" y="9911198"/>
            <a:ext cx="2394400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5418905" y="9911198"/>
            <a:ext cx="1764295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5E73F-BFAA-4481-A042-60296757207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316888" y="1565566"/>
            <a:ext cx="6881934" cy="871119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222784" y="1796421"/>
            <a:ext cx="71156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" tIns="45720" rIns="3600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spc="-40" dirty="0" smtClean="0">
                <a:solidFill>
                  <a:srgbClr val="FF0000"/>
                </a:solidFill>
                <a:latin typeface="Arial Black" pitchFamily="34" charset="0"/>
              </a:rPr>
              <a:t>ОСНОВЫ БЕЗОПАСНОГО ПОВЕДЕНИЯ НА ЛЬДУ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11750" y="2046106"/>
            <a:ext cx="6450676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endParaRPr kumimoji="0" lang="ru-RU" sz="1400" i="0" u="none" strike="noStrike" cap="none" normalizeH="0" baseline="0" dirty="0" smtClean="0">
              <a:ln>
                <a:noFill/>
              </a:ln>
              <a:latin typeface="Arial" pitchFamily="34" charset="0"/>
              <a:ea typeface="Times New Roman" pitchFamily="18" charset="0"/>
            </a:endParaRPr>
          </a:p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latin typeface="Arial" pitchFamily="34" charset="0"/>
                <a:ea typeface="Times New Roman" pitchFamily="18" charset="0"/>
              </a:rPr>
              <a:t>Замерзшие водоемы таят в себе опасности не меньше, чем открытая вода.</a:t>
            </a:r>
            <a:r>
              <a:rPr kumimoji="0" lang="ru-RU" sz="1400" i="0" u="none" strike="noStrike" cap="none" normalizeH="0" dirty="0" smtClean="0">
                <a:ln>
                  <a:noFill/>
                </a:ln>
                <a:latin typeface="Arial" pitchFamily="34" charset="0"/>
                <a:ea typeface="Times New Roman" pitchFamily="18" charset="0"/>
              </a:rPr>
              <a:t> </a:t>
            </a:r>
            <a:r>
              <a:rPr lang="ru-RU" sz="1400" dirty="0" smtClean="0">
                <a:latin typeface="Arial" pitchFamily="34" charset="0"/>
                <a:ea typeface="Times New Roman" pitchFamily="18" charset="0"/>
              </a:rPr>
              <a:t>Лед, особенно в период ледостава, до наступления устойчивых морозов непрочен и может  стать причиной гибели людей.</a:t>
            </a:r>
            <a:endParaRPr kumimoji="0" lang="ru-RU" sz="1400" i="0" u="none" strike="noStrike" cap="none" normalizeH="0" dirty="0" smtClean="0">
              <a:ln>
                <a:noFill/>
              </a:ln>
              <a:latin typeface="Arial" pitchFamily="34" charset="0"/>
              <a:ea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Выходя на лед, нужно быть крайне внимательным и соблюдать меры безопасности!!!</a:t>
            </a:r>
          </a:p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515357" y="3635776"/>
            <a:ext cx="6501521" cy="7057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000" indent="-342000" algn="just" fontAlgn="base">
              <a:buFont typeface="Wingdings" pitchFamily="2" charset="2"/>
              <a:buChar char="q"/>
            </a:pPr>
            <a:r>
              <a:rPr lang="ru-RU" sz="1400" dirty="0" smtClean="0">
                <a:latin typeface="Arial" pitchFamily="34" charset="0"/>
                <a:ea typeface="Times New Roman" pitchFamily="18" charset="0"/>
              </a:rPr>
              <a:t>Безопасное пребывание на льду гарантируется при его толщине </a:t>
            </a:r>
            <a:r>
              <a:rPr lang="en-US" sz="1400" dirty="0" smtClean="0">
                <a:latin typeface="Arial" pitchFamily="34" charset="0"/>
                <a:ea typeface="Times New Roman" pitchFamily="18" charset="0"/>
              </a:rPr>
              <a:t/>
            </a:r>
            <a:br>
              <a:rPr lang="en-US" sz="1400" dirty="0" smtClean="0">
                <a:latin typeface="Arial" pitchFamily="34" charset="0"/>
                <a:ea typeface="Times New Roman" pitchFamily="18" charset="0"/>
              </a:rPr>
            </a:br>
            <a:r>
              <a:rPr lang="ru-RU" sz="1400" b="1" dirty="0" smtClean="0">
                <a:latin typeface="Arial" pitchFamily="34" charset="0"/>
                <a:ea typeface="Times New Roman" pitchFamily="18" charset="0"/>
              </a:rPr>
              <a:t>не менее 10см.  </a:t>
            </a:r>
            <a:r>
              <a:rPr lang="ru-RU" sz="1400" dirty="0" smtClean="0">
                <a:latin typeface="Arial" pitchFamily="34" charset="0"/>
                <a:ea typeface="Times New Roman" pitchFamily="18" charset="0"/>
              </a:rPr>
              <a:t>Прочный лед – прозрачный, имеет зеленоватый или голубой оттенок. Прочность льда белого цвета в 2 раза меньше. Лед, имеющий оттенки серого, матово-белого или желтого цветов, является самым ненадежным.</a:t>
            </a:r>
          </a:p>
          <a:p>
            <a:pPr indent="450850" algn="just" fontAlgn="base">
              <a:buFont typeface="Wingdings" pitchFamily="2" charset="2"/>
              <a:buChar char="q"/>
            </a:pPr>
            <a:endParaRPr lang="ru-RU" sz="1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</a:endParaRPr>
          </a:p>
          <a:p>
            <a:pPr lvl="0" indent="342000" algn="just" fontAlgn="base"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 проверяйте прочность льда ударом ноги!</a:t>
            </a:r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</a:endParaRPr>
          </a:p>
          <a:p>
            <a:pPr indent="450850" algn="just" fontAlgn="base">
              <a:buFont typeface="Wingdings" pitchFamily="2" charset="2"/>
              <a:buChar char="q"/>
            </a:pPr>
            <a:endParaRPr lang="ru-RU" sz="1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361950" lvl="0" indent="-361950" algn="just" fontAlgn="base">
              <a:buFont typeface="Wingdings" pitchFamily="2" charset="2"/>
              <a:buChar char="q"/>
            </a:pPr>
            <a:r>
              <a:rPr lang="ru-RU" sz="1400" dirty="0" smtClean="0">
                <a:latin typeface="Arial" pitchFamily="34" charset="0"/>
                <a:ea typeface="Times New Roman" pitchFamily="18" charset="0"/>
              </a:rPr>
              <a:t>Не выходите на лед в темное время суток и при плохой видимости (туман, снегопад, дождь).</a:t>
            </a:r>
          </a:p>
          <a:p>
            <a:pPr marL="361950" lvl="0" indent="-361950" algn="just" fontAlgn="base"/>
            <a:endParaRPr lang="ru-RU" sz="1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</a:endParaRPr>
          </a:p>
          <a:p>
            <a:pPr marL="342000" indent="-342000" algn="just" fontAlgn="base">
              <a:buFont typeface="Wingdings" pitchFamily="2" charset="2"/>
              <a:buChar char="q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Обходите опасные места – площадки, покрытые толстым слоем снега, чистые прогалины на снежном покрове, темные пятна, предупреждающие о непрочности льда. Избегайте места с вмерзшими в лед камышами, водорослями или другими предметами. Нельзя находиться рядом с местами сбрасывания промышленных вод, у промоин и выхода грунтовых вод.</a:t>
            </a:r>
          </a:p>
          <a:p>
            <a:pPr marL="342900" lvl="0" indent="-342900">
              <a:buFont typeface="Wingdings" pitchFamily="2" charset="2"/>
              <a:buChar char="q"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342900" lvl="0" indent="-342900" algn="just">
              <a:buFont typeface="Wingdings" pitchFamily="2" charset="2"/>
              <a:buChar char="q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Оказавшись на тонком потрескивающем льду, следует осторожно повернуть обратно и скользящими шагами возвращаться по пройденному пути к берегу.</a:t>
            </a:r>
          </a:p>
          <a:p>
            <a:pPr marL="342900" lvl="0" indent="-342900">
              <a:buFont typeface="Wingdings" pitchFamily="2" charset="2"/>
              <a:buChar char="q"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342000" lvl="0" indent="-342000" algn="just">
              <a:buFont typeface="Wingdings" pitchFamily="2" charset="2"/>
              <a:buChar char="q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При переходе по льду,  следуйте друг за другом на расстоянии 5-6 метров. При переходе замёрзших водоёмов на лыжах рекомендуется предварительно расстегнуть крепления, высвободить кисти рук из петель лыжных палок, снять с одного плеча лямку рюкзака, что обеспечит свободу движений в случае неожиданного провала под лёд.</a:t>
            </a:r>
          </a:p>
          <a:p>
            <a:pPr lvl="0" algn="just">
              <a:buFont typeface="Wingdings" pitchFamily="2" charset="2"/>
              <a:buChar char="q"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342000" lvl="0" indent="-342000" algn="just"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Нельзя прыгать, бегать по льду, кататься на  лыжах и санках с берега  водоема с выездом на лед.</a:t>
            </a:r>
          </a:p>
          <a:p>
            <a:pPr lvl="0" algn="just"/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342000" lvl="0" indent="-342000" algn="just">
              <a:buFont typeface="Wingdings" pitchFamily="2" charset="2"/>
              <a:buChar char="q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Не собирайтесь в одном месте на льду в большом количестве.</a:t>
            </a:r>
          </a:p>
          <a:p>
            <a:pPr marL="361950" lvl="0" indent="-361950" algn="just" fontAlgn="base">
              <a:spcBef>
                <a:spcPts val="600"/>
              </a:spcBef>
              <a:spcAft>
                <a:spcPts val="300"/>
              </a:spcAft>
              <a:buFont typeface="Wingdings" pitchFamily="2" charset="2"/>
              <a:buChar char="q"/>
            </a:pPr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9506" y="232757"/>
            <a:ext cx="7178882" cy="1224000"/>
          </a:xfrm>
          <a:prstGeom prst="rect">
            <a:avLst/>
          </a:prstGeom>
          <a:gradFill>
            <a:gsLst>
              <a:gs pos="30000">
                <a:srgbClr val="171796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099792" y="336898"/>
            <a:ext cx="536167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Московская городская поисково-спасательная служба на водных объектах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 descr="C:\Documents and Settings\Tsysar\Рабочий стол\1.png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/>
          <a:stretch>
            <a:fillRect/>
          </a:stretch>
        </p:blipFill>
        <p:spPr bwMode="auto">
          <a:xfrm>
            <a:off x="241992" y="438150"/>
            <a:ext cx="788926" cy="97435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" name="Прямоугольник 17"/>
          <p:cNvSpPr/>
          <p:nvPr/>
        </p:nvSpPr>
        <p:spPr>
          <a:xfrm>
            <a:off x="199506" y="1101392"/>
            <a:ext cx="7178882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2000" b="1" spc="5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ИНФОРМИРУЕТ</a:t>
            </a:r>
            <a:endParaRPr lang="ru-RU" sz="2000" b="1" spc="5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9" name="Picture 2" descr="F:\Pictures\ГКУ МГПСС-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40">
                        <a14:backgroundMark x1="9795" y1="7636" x2="9795" y2="7636"/>
                        <a14:backgroundMark x1="88764" y1="6122" x2="88764" y2="6122"/>
                        <a14:backgroundMark x1="94910" y1="93058" x2="94910" y2="93058"/>
                        <a14:backgroundMark x1="82618" y1="91827" x2="82618" y2="91827"/>
                        <a14:backgroundMark x1="93374" y1="83654" x2="93374" y2="83654"/>
                        <a14:backgroundMark x1="15941" y1="93342" x2="15941" y2="93342"/>
                        <a14:backgroundMark x1="8867" y1="95172" x2="8867" y2="95172"/>
                        <a14:backgroundMark x1="4866" y1="87599" x2="4866" y2="87599"/>
                        <a14:backgroundMark x1="3969" y1="81224" x2="3969" y2="81224"/>
                        <a14:backgroundMark x1="10723" y1="86084" x2="10723" y2="86084"/>
                        <a14:backgroundMark x1="12260" y1="89113" x2="12260" y2="89113"/>
                        <a14:backgroundMark x1="9475" y1="92143" x2="9475" y2="92143"/>
                        <a14:backgroundMark x1="17157" y1="96687" x2="17157" y2="96687"/>
                        <a14:backgroundMark x1="23015" y1="97602" x2="23015" y2="97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805" y="433044"/>
            <a:ext cx="960515" cy="97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335457" y="1757882"/>
            <a:ext cx="666680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" tIns="45720" rIns="3600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FF0000"/>
                </a:solidFill>
                <a:latin typeface="Arial Black" pitchFamily="34" charset="0"/>
              </a:rPr>
              <a:t>ЧТО ДЕЛАТЬ, ЕСЛИ ВЫ ПРОВАЛИЛИСЬ ПОД ЛЁД?</a:t>
            </a: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613620" y="2451523"/>
            <a:ext cx="6128383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61950" lvl="0" indent="-361950" algn="just" fontAlgn="base">
              <a:buFont typeface="Wingdings" pitchFamily="2" charset="2"/>
              <a:buChar char="q"/>
            </a:pPr>
            <a:r>
              <a:rPr lang="ru-RU" sz="1400" dirty="0" smtClean="0">
                <a:latin typeface="Arial" pitchFamily="34" charset="0"/>
                <a:ea typeface="Times New Roman" pitchFamily="18" charset="0"/>
              </a:rPr>
              <a:t>Не паниковать, не  делать резких движений, стабилизировать дыхание.</a:t>
            </a:r>
          </a:p>
          <a:p>
            <a:pPr marL="361950" lvl="0" indent="-361950" algn="just" fontAlgn="base">
              <a:buFont typeface="Wingdings" pitchFamily="2" charset="2"/>
              <a:buChar char="q"/>
            </a:pPr>
            <a:endParaRPr lang="ru-RU" sz="1400" dirty="0" smtClean="0">
              <a:latin typeface="Arial" pitchFamily="34" charset="0"/>
              <a:ea typeface="Times New Roman" pitchFamily="18" charset="0"/>
            </a:endParaRPr>
          </a:p>
          <a:p>
            <a:pPr marL="361950" indent="-361950" algn="just" fontAlgn="base">
              <a:buFont typeface="Wingdings" pitchFamily="2" charset="2"/>
              <a:buChar char="q"/>
            </a:pPr>
            <a:r>
              <a:rPr lang="ru-RU" sz="1400" dirty="0" smtClean="0">
                <a:latin typeface="Arial" pitchFamily="34" charset="0"/>
                <a:ea typeface="Times New Roman" pitchFamily="18" charset="0"/>
              </a:rPr>
              <a:t>Громко звать окружающих на помощь.</a:t>
            </a:r>
          </a:p>
          <a:p>
            <a:pPr marL="361950" indent="-361950" algn="just" fontAlgn="base">
              <a:buFont typeface="Wingdings" pitchFamily="2" charset="2"/>
              <a:buChar char="q"/>
            </a:pPr>
            <a:endParaRPr lang="ru-RU" sz="1400" dirty="0" smtClean="0">
              <a:latin typeface="Arial" pitchFamily="34" charset="0"/>
              <a:ea typeface="Times New Roman" pitchFamily="18" charset="0"/>
            </a:endParaRPr>
          </a:p>
          <a:p>
            <a:pPr marL="361950" lvl="0" indent="-361950" algn="just" fontAlgn="base">
              <a:buFont typeface="Wingdings" pitchFamily="2" charset="2"/>
              <a:buChar char="q"/>
            </a:pPr>
            <a:r>
              <a:rPr lang="ru-RU" sz="1400" dirty="0" smtClean="0">
                <a:latin typeface="Arial" pitchFamily="34" charset="0"/>
                <a:ea typeface="Times New Roman" pitchFamily="18" charset="0"/>
              </a:rPr>
              <a:t>Широко раскинуть руки в стороны и постараться зацепиться за кромку льда, чтобы не погрузиться в воду с головой.</a:t>
            </a:r>
          </a:p>
          <a:p>
            <a:pPr marL="361950" lvl="0" indent="-361950" algn="just" fontAlgn="base">
              <a:buFont typeface="Wingdings" pitchFamily="2" charset="2"/>
              <a:buChar char="q"/>
            </a:pPr>
            <a:endParaRPr lang="ru-RU" sz="1400" dirty="0" smtClean="0">
              <a:latin typeface="Arial" pitchFamily="34" charset="0"/>
              <a:ea typeface="Times New Roman" pitchFamily="18" charset="0"/>
            </a:endParaRPr>
          </a:p>
          <a:p>
            <a:pPr marL="361950" lvl="0" indent="-361950" algn="just" fontAlgn="base">
              <a:buFont typeface="Wingdings" pitchFamily="2" charset="2"/>
              <a:buChar char="q"/>
            </a:pPr>
            <a:r>
              <a:rPr lang="ru-RU" sz="1400" dirty="0" smtClean="0">
                <a:latin typeface="Arial" pitchFamily="34" charset="0"/>
                <a:ea typeface="Times New Roman" pitchFamily="18" charset="0"/>
              </a:rPr>
              <a:t>Попытаться осторожно, не обламывая кромку, без резких движений, наползая грудью, лечь на край льда, забросить на него одну, а затем и другую ногу. </a:t>
            </a:r>
          </a:p>
          <a:p>
            <a:pPr marL="361950" lvl="0" indent="-361950" algn="just" fontAlgn="base">
              <a:buFont typeface="Wingdings" pitchFamily="2" charset="2"/>
              <a:buChar char="q"/>
            </a:pPr>
            <a:endParaRPr lang="ru-RU" sz="1400" dirty="0" smtClean="0">
              <a:latin typeface="Arial" pitchFamily="34" charset="0"/>
              <a:ea typeface="Times New Roman" pitchFamily="18" charset="0"/>
            </a:endParaRPr>
          </a:p>
          <a:p>
            <a:pPr marL="361950" indent="-361950" algn="just" fontAlgn="base">
              <a:buFont typeface="Wingdings" pitchFamily="2" charset="2"/>
              <a:buChar char="q"/>
            </a:pPr>
            <a:r>
              <a:rPr lang="ru-RU" sz="14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Если лед обламывается, нельзя сдаваться, нужно наползать на него снова и снова! </a:t>
            </a:r>
          </a:p>
          <a:p>
            <a:pPr marL="361950" indent="-361950" algn="just" fontAlgn="base">
              <a:buFont typeface="Wingdings" pitchFamily="2" charset="2"/>
              <a:buChar char="q"/>
            </a:pPr>
            <a:endParaRPr lang="ru-RU" sz="1400" dirty="0" smtClean="0">
              <a:solidFill>
                <a:srgbClr val="FF0000"/>
              </a:solidFill>
              <a:latin typeface="Arial" pitchFamily="34" charset="0"/>
              <a:ea typeface="Times New Roman" pitchFamily="18" charset="0"/>
            </a:endParaRPr>
          </a:p>
          <a:p>
            <a:pPr marL="361950" lvl="0" indent="-361950" algn="just" fontAlgn="base">
              <a:buFont typeface="Wingdings" pitchFamily="2" charset="2"/>
              <a:buChar char="q"/>
            </a:pPr>
            <a:r>
              <a:rPr lang="ru-RU" sz="1400" dirty="0" smtClean="0">
                <a:latin typeface="Arial" pitchFamily="34" charset="0"/>
                <a:ea typeface="Times New Roman" pitchFamily="18" charset="0"/>
              </a:rPr>
              <a:t>Если лед выдержал, медленно откатиться от кромки и ползти к берегу в ту сторону, откуда пришли, там лед уже проверен на прочность.</a:t>
            </a:r>
          </a:p>
          <a:p>
            <a:pPr marL="361950" lvl="0" indent="-361950" algn="just" fontAlgn="base">
              <a:buFont typeface="Wingdings" pitchFamily="2" charset="2"/>
              <a:buChar char="q"/>
            </a:pPr>
            <a:endParaRPr lang="ru-RU" sz="1400" dirty="0" smtClean="0">
              <a:latin typeface="Arial" pitchFamily="34" charset="0"/>
              <a:ea typeface="Times New Roman" pitchFamily="18" charset="0"/>
            </a:endParaRPr>
          </a:p>
          <a:p>
            <a:pPr marL="361950" lvl="0" indent="-361950" algn="just" fontAlgn="base">
              <a:buFont typeface="Wingdings" pitchFamily="2" charset="2"/>
              <a:buChar char="q"/>
            </a:pPr>
            <a:r>
              <a:rPr lang="ru-RU" sz="1400" dirty="0" smtClean="0">
                <a:latin typeface="Arial" pitchFamily="34" charset="0"/>
                <a:ea typeface="Times New Roman" pitchFamily="18" charset="0"/>
              </a:rPr>
              <a:t>Оказавшись в тепле, срочно переодеться в сухую одежду, при необходимости вызвать скорую медицинскую помощь.</a:t>
            </a:r>
          </a:p>
        </p:txBody>
      </p:sp>
      <p:sp>
        <p:nvSpPr>
          <p:cNvPr id="19" name="Овал 18"/>
          <p:cNvSpPr/>
          <p:nvPr/>
        </p:nvSpPr>
        <p:spPr>
          <a:xfrm>
            <a:off x="6833063" y="9875519"/>
            <a:ext cx="360000" cy="360000"/>
          </a:xfrm>
          <a:prstGeom prst="ellipse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00706" y="7373258"/>
            <a:ext cx="6128383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FF0000"/>
                </a:solidFill>
                <a:latin typeface="Arial Black" pitchFamily="34" charset="0"/>
              </a:rPr>
              <a:t>ЕСЛИ НА ВАШИХ ГЛАЗАХ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FF0000"/>
                </a:solidFill>
                <a:latin typeface="Arial Black" pitchFamily="34" charset="0"/>
              </a:rPr>
              <a:t> ПОД ЛЕД ПРОВАЛИЛСЯ ЧЕЛОВЕК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marL="361950" lvl="0" indent="-361950" algn="just" fontAlgn="base"/>
            <a:r>
              <a:rPr lang="ru-RU" sz="1400" dirty="0" smtClean="0">
                <a:latin typeface="Arial" pitchFamily="34" charset="0"/>
                <a:ea typeface="Times New Roman" pitchFamily="18" charset="0"/>
              </a:rPr>
              <a:t>        Немедленно обратитесь к взрослым, с их помощью или самостоятельно сообщите о происшествии по телефону. </a:t>
            </a:r>
          </a:p>
          <a:p>
            <a:pPr marL="361950" lvl="0" indent="-361950" algn="just" fontAlgn="base">
              <a:buFont typeface="Wingdings" pitchFamily="2" charset="2"/>
              <a:buChar char="q"/>
            </a:pPr>
            <a:endParaRPr lang="ru-RU" sz="1400" dirty="0" smtClean="0">
              <a:latin typeface="Arial" pitchFamily="34" charset="0"/>
              <a:ea typeface="Times New Roman" pitchFamily="18" charset="0"/>
            </a:endParaRPr>
          </a:p>
          <a:p>
            <a:pPr marL="361950" lvl="0" indent="-361950" algn="just" fontAlgn="base"/>
            <a:r>
              <a:rPr lang="ru-RU" sz="1600" b="1" dirty="0" smtClean="0">
                <a:latin typeface="Arial" pitchFamily="34" charset="0"/>
                <a:ea typeface="Times New Roman" pitchFamily="18" charset="0"/>
              </a:rPr>
              <a:t>        </a:t>
            </a:r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Единый номер вызова экстренной помощи - 112.</a:t>
            </a:r>
            <a:endParaRPr lang="ru-RU" sz="1600" b="1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9506" y="232757"/>
            <a:ext cx="7178882" cy="1224000"/>
          </a:xfrm>
          <a:prstGeom prst="rect">
            <a:avLst/>
          </a:prstGeom>
          <a:gradFill>
            <a:gsLst>
              <a:gs pos="30000">
                <a:srgbClr val="171796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099792" y="336898"/>
            <a:ext cx="536167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Московская городская поисково-спасательная служба на водных объектах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2" descr="C:\Documents and Settings\Tsysar\Рабочий стол\1.png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/>
          <a:stretch>
            <a:fillRect/>
          </a:stretch>
        </p:blipFill>
        <p:spPr bwMode="auto">
          <a:xfrm>
            <a:off x="241992" y="438150"/>
            <a:ext cx="788926" cy="97435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Прямоугольник 15"/>
          <p:cNvSpPr/>
          <p:nvPr/>
        </p:nvSpPr>
        <p:spPr>
          <a:xfrm>
            <a:off x="199506" y="1101392"/>
            <a:ext cx="7178882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2000" b="1" spc="5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ИНФОРМИРУЕТ</a:t>
            </a:r>
            <a:endParaRPr lang="ru-RU" sz="2000" b="1" spc="5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026" name="Picture 2" descr="F:\Pictures\ГКУ МГПСС-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40">
                        <a14:backgroundMark x1="9795" y1="7636" x2="9795" y2="7636"/>
                        <a14:backgroundMark x1="88764" y1="6122" x2="88764" y2="6122"/>
                        <a14:backgroundMark x1="94910" y1="93058" x2="94910" y2="93058"/>
                        <a14:backgroundMark x1="82618" y1="91827" x2="82618" y2="91827"/>
                        <a14:backgroundMark x1="93374" y1="83654" x2="93374" y2="83654"/>
                        <a14:backgroundMark x1="15941" y1="93342" x2="15941" y2="93342"/>
                        <a14:backgroundMark x1="8867" y1="95172" x2="8867" y2="95172"/>
                        <a14:backgroundMark x1="4866" y1="87599" x2="4866" y2="87599"/>
                        <a14:backgroundMark x1="3969" y1="81224" x2="3969" y2="81224"/>
                        <a14:backgroundMark x1="10723" y1="86084" x2="10723" y2="86084"/>
                        <a14:backgroundMark x1="12260" y1="89113" x2="12260" y2="89113"/>
                        <a14:backgroundMark x1="9475" y1="92143" x2="9475" y2="92143"/>
                        <a14:backgroundMark x1="17157" y1="96687" x2="17157" y2="96687"/>
                        <a14:backgroundMark x1="23015" y1="97602" x2="23015" y2="97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805" y="433044"/>
            <a:ext cx="960515" cy="97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244</Words>
  <Application>Microsoft Office PowerPoint</Application>
  <PresentationFormat>Произвольный</PresentationFormat>
  <Paragraphs>46</Paragraphs>
  <Slides>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3" baseType="lpstr">
      <vt:lpstr>Тема Office</vt:lpstr>
      <vt:lpstr>Презентация PowerPoint</vt:lpstr>
      <vt:lpstr>Презентация PowerPoint</vt:lpstr>
    </vt:vector>
  </TitlesOfParts>
  <Company>MGPSS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Tsysar</dc:creator>
  <cp:lastModifiedBy>Алексей</cp:lastModifiedBy>
  <cp:revision>111</cp:revision>
  <cp:lastPrinted>2014-02-05T12:34:53Z</cp:lastPrinted>
  <dcterms:created xsi:type="dcterms:W3CDTF">2012-12-17T10:35:50Z</dcterms:created>
  <dcterms:modified xsi:type="dcterms:W3CDTF">2014-02-05T12:36:14Z</dcterms:modified>
</cp:coreProperties>
</file>